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1"/>
  </p:notesMasterIdLst>
  <p:sldIdLst>
    <p:sldId id="264" r:id="rId2"/>
    <p:sldId id="307" r:id="rId3"/>
    <p:sldId id="338" r:id="rId4"/>
    <p:sldId id="309" r:id="rId5"/>
    <p:sldId id="372" r:id="rId6"/>
    <p:sldId id="371" r:id="rId7"/>
    <p:sldId id="308" r:id="rId8"/>
    <p:sldId id="310" r:id="rId9"/>
    <p:sldId id="269" r:id="rId10"/>
    <p:sldId id="345" r:id="rId11"/>
    <p:sldId id="288" r:id="rId12"/>
    <p:sldId id="315" r:id="rId13"/>
    <p:sldId id="354" r:id="rId14"/>
    <p:sldId id="386" r:id="rId15"/>
    <p:sldId id="355" r:id="rId16"/>
    <p:sldId id="317" r:id="rId17"/>
    <p:sldId id="279" r:id="rId18"/>
    <p:sldId id="319" r:id="rId19"/>
    <p:sldId id="359" r:id="rId20"/>
    <p:sldId id="385" r:id="rId21"/>
    <p:sldId id="297" r:id="rId22"/>
    <p:sldId id="384" r:id="rId23"/>
    <p:sldId id="298" r:id="rId24"/>
    <p:sldId id="378" r:id="rId25"/>
    <p:sldId id="285" r:id="rId26"/>
    <p:sldId id="284" r:id="rId27"/>
    <p:sldId id="336" r:id="rId28"/>
    <p:sldId id="337" r:id="rId29"/>
    <p:sldId id="289" r:id="rId30"/>
    <p:sldId id="320" r:id="rId31"/>
    <p:sldId id="364" r:id="rId32"/>
    <p:sldId id="356" r:id="rId33"/>
    <p:sldId id="321" r:id="rId34"/>
    <p:sldId id="379" r:id="rId35"/>
    <p:sldId id="352" r:id="rId36"/>
    <p:sldId id="360" r:id="rId37"/>
    <p:sldId id="332" r:id="rId38"/>
    <p:sldId id="387" r:id="rId39"/>
    <p:sldId id="373" r:id="rId40"/>
    <p:sldId id="305" r:id="rId41"/>
    <p:sldId id="344" r:id="rId42"/>
    <p:sldId id="388" r:id="rId43"/>
    <p:sldId id="306" r:id="rId44"/>
    <p:sldId id="381" r:id="rId45"/>
    <p:sldId id="363" r:id="rId46"/>
    <p:sldId id="339" r:id="rId47"/>
    <p:sldId id="376" r:id="rId48"/>
    <p:sldId id="377" r:id="rId49"/>
    <p:sldId id="351" r:id="rId50"/>
    <p:sldId id="340" r:id="rId51"/>
    <p:sldId id="342" r:id="rId52"/>
    <p:sldId id="341" r:id="rId53"/>
    <p:sldId id="361" r:id="rId54"/>
    <p:sldId id="366" r:id="rId55"/>
    <p:sldId id="346" r:id="rId56"/>
    <p:sldId id="343" r:id="rId57"/>
    <p:sldId id="331" r:id="rId58"/>
    <p:sldId id="389" r:id="rId59"/>
    <p:sldId id="357" r:id="rId60"/>
  </p:sldIdLst>
  <p:sldSz cx="9144000" cy="6858000" type="screen4x3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EA6A"/>
    <a:srgbClr val="C5B9AE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4717" autoAdjust="0"/>
  </p:normalViewPr>
  <p:slideViewPr>
    <p:cSldViewPr>
      <p:cViewPr varScale="1">
        <p:scale>
          <a:sx n="109" d="100"/>
          <a:sy n="109" d="100"/>
        </p:scale>
        <p:origin x="1680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Ibragimovaei\&#1086;&#1073;&#1097;&#1072;&#1103;\&#1053;.&#1070;\&#1055;&#1088;&#1086;&#1089;&#1088;&#1086;&#1095;&#1077;&#1085;&#1085;&#1072;&#1103;%20&#1079;&#1072;&#1076;&#1086;&#1083;&#1078;&#1077;&#1085;&#1085;&#1086;&#1089;&#1090;&#1100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Ibragimovaei\&#1086;&#1073;&#1097;&#1072;&#1103;\&#1042;&#1089;&#1090;&#1088;&#1077;&#1095;&#1080;%20&#1089;%20&#1085;&#1072;&#1089;&#1077;&#1083;&#1077;&#1085;&#1080;&#1077;&#1084;\&#1042;&#1089;&#1090;&#1088;&#1077;&#1095;&#1080;%202025\&#1053;&#1086;&#1074;&#1072;&#1103;%20&#1087;&#1072;&#1087;&#1082;&#1072;\&#1042;&#1089;&#1090;&#1088;&#1077;&#1095;&#1080;%202025\&#1087;&#1101;&#1086;\&#1055;&#1088;&#1086;&#1089;&#1088;&#1086;&#1095;&#1077;&#1085;&#1085;&#1072;&#1103;%20&#1079;&#1072;&#1076;&#1086;&#1083;&#1078;&#1077;&#1085;&#1085;&#1086;&#1089;&#1090;&#1100;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ewUser\Downloads\&#1076;&#1083;&#1103;%20&#1051;&#1072;&#1085;&#1076;&#1099;&#1096;%20%20(2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ewUser\Downloads\&#1076;&#1083;&#1103;%20&#1051;&#1072;&#1085;&#1076;&#1099;&#1096;%20%20(2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Ibragimovaei\&#1086;&#1073;&#1097;&#1072;&#1103;\&#1042;&#1089;&#1090;&#1088;&#1077;&#1095;&#1080;%20&#1089;%20&#1085;&#1072;&#1089;&#1077;&#1083;&#1077;&#1085;&#1080;&#1077;&#1084;\&#1042;&#1089;&#1090;&#1088;&#1077;&#1095;&#1080;%202025\&#1053;&#1086;&#1074;&#1072;&#1103;%20&#1087;&#1072;&#1087;&#1082;&#1072;\&#1042;&#1089;&#1090;&#1088;&#1077;&#1095;&#1080;%202025\&#1087;&#1101;&#1086;\&#1055;&#1088;&#1086;&#1089;&#1088;&#1086;&#1095;&#1077;&#1085;&#1085;&#1072;&#1103;%20&#1079;&#1072;&#1076;&#1086;&#1083;&#1078;&#1077;&#1085;&#1085;&#1086;&#1089;&#1090;&#1100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792649385273646E-2"/>
          <c:y val="2.0716763793921889E-2"/>
          <c:w val="0.90289433732045177"/>
          <c:h val="0.88923558156837812"/>
        </c:manualLayout>
      </c:layout>
      <c:lineChart>
        <c:grouping val="standar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11158784"/>
        <c:axId val="111160320"/>
      </c:lineChart>
      <c:catAx>
        <c:axId val="111158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latin typeface="+mn-lt"/>
              </a:defRPr>
            </a:pPr>
            <a:endParaRPr lang="ru-RU"/>
          </a:p>
        </c:txPr>
        <c:crossAx val="111160320"/>
        <c:crosses val="autoZero"/>
        <c:auto val="1"/>
        <c:lblAlgn val="ctr"/>
        <c:lblOffset val="100"/>
        <c:noMultiLvlLbl val="0"/>
      </c:catAx>
      <c:valAx>
        <c:axId val="111160320"/>
        <c:scaling>
          <c:orientation val="minMax"/>
        </c:scaling>
        <c:delete val="0"/>
        <c:axPos val="l"/>
        <c:majorGridlines>
          <c:spPr>
            <a:ln>
              <a:solidFill>
                <a:schemeClr val="tx1"/>
              </a:solidFill>
            </a:ln>
          </c:spPr>
        </c:majorGridlines>
        <c:numFmt formatCode="#,##0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1158784"/>
        <c:crosses val="autoZero"/>
        <c:crossBetween val="between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14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719147934413631E-2"/>
          <c:y val="3.6924414053506473E-2"/>
          <c:w val="0.89340060603546834"/>
          <c:h val="0.86785755398996178"/>
        </c:manualLayout>
      </c:layout>
      <c:lineChart>
        <c:grouping val="standard"/>
        <c:varyColors val="0"/>
        <c:ser>
          <c:idx val="0"/>
          <c:order val="0"/>
          <c:dLbls>
            <c:dLbl>
              <c:idx val="0"/>
              <c:layout>
                <c:manualLayout>
                  <c:x val="-4.9261083743842434E-3"/>
                  <c:y val="4.16666666666665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A5A-4C5F-85BA-387A0257A889}"/>
                </c:ext>
              </c:extLst>
            </c:dLbl>
            <c:dLbl>
              <c:idx val="1"/>
              <c:layout>
                <c:manualLayout>
                  <c:x val="-6.4140823689889433E-3"/>
                  <c:y val="6.75840491229404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A5A-4C5F-85BA-387A0257A889}"/>
                </c:ext>
              </c:extLst>
            </c:dLbl>
            <c:dLbl>
              <c:idx val="2"/>
              <c:layout>
                <c:manualLayout>
                  <c:x val="-1.4778295109887629E-2"/>
                  <c:y val="5.27932135909191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A5A-4C5F-85BA-387A0257A889}"/>
                </c:ext>
              </c:extLst>
            </c:dLbl>
            <c:dLbl>
              <c:idx val="3"/>
              <c:layout>
                <c:manualLayout>
                  <c:x val="-1.7491254372813597E-2"/>
                  <c:y val="7.28155339805825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A5A-4C5F-85BA-387A0257A889}"/>
                </c:ext>
              </c:extLst>
            </c:dLbl>
            <c:dLbl>
              <c:idx val="4"/>
              <c:layout>
                <c:manualLayout>
                  <c:x val="1.041616138324737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A5A-4C5F-85BA-387A0257A889}"/>
                </c:ext>
              </c:extLst>
            </c:dLbl>
            <c:dLbl>
              <c:idx val="5"/>
              <c:layout>
                <c:manualLayout>
                  <c:x val="-3.2530186731642895E-2"/>
                  <c:y val="4.98705110206610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A5A-4C5F-85BA-387A0257A8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 долг населения'!$B$80:$B$85</c:f>
              <c:strCache>
                <c:ptCount val="6"/>
                <c:pt idx="0">
                  <c:v>2019 г.</c:v>
                </c:pt>
                <c:pt idx="1">
                  <c:v>2020 г.</c:v>
                </c:pt>
                <c:pt idx="2">
                  <c:v>2021 г.</c:v>
                </c:pt>
                <c:pt idx="3">
                  <c:v>2022 г.</c:v>
                </c:pt>
                <c:pt idx="4">
                  <c:v>2023 г.</c:v>
                </c:pt>
                <c:pt idx="5">
                  <c:v>2024 г.</c:v>
                </c:pt>
              </c:strCache>
            </c:strRef>
          </c:cat>
          <c:val>
            <c:numRef>
              <c:f>' долг населения'!$C$80:$C$85</c:f>
              <c:numCache>
                <c:formatCode>#,##0</c:formatCode>
                <c:ptCount val="6"/>
                <c:pt idx="0">
                  <c:v>239767</c:v>
                </c:pt>
                <c:pt idx="1">
                  <c:v>272769</c:v>
                </c:pt>
                <c:pt idx="2">
                  <c:v>309427</c:v>
                </c:pt>
                <c:pt idx="3">
                  <c:v>324112</c:v>
                </c:pt>
                <c:pt idx="4">
                  <c:v>377461</c:v>
                </c:pt>
                <c:pt idx="5">
                  <c:v>456084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A5A-4C5F-85BA-387A0257A88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11158784"/>
        <c:axId val="111160320"/>
      </c:lineChart>
      <c:catAx>
        <c:axId val="111158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11160320"/>
        <c:crosses val="autoZero"/>
        <c:auto val="1"/>
        <c:lblAlgn val="ctr"/>
        <c:lblOffset val="100"/>
        <c:noMultiLvlLbl val="0"/>
      </c:catAx>
      <c:valAx>
        <c:axId val="111160320"/>
        <c:scaling>
          <c:orientation val="minMax"/>
        </c:scaling>
        <c:delete val="0"/>
        <c:axPos val="l"/>
        <c:majorGridlines/>
        <c:numFmt formatCode="#,##0" sourceLinked="1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11158784"/>
        <c:crosses val="autoZero"/>
        <c:crossBetween val="between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/>
              <a:t>2023г.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26363574229754"/>
          <c:y val="0.20373280138620703"/>
          <c:w val="0.5395132658357854"/>
          <c:h val="0.61739015078932247"/>
        </c:manualLayout>
      </c:layout>
      <c:pie3DChart>
        <c:varyColors val="1"/>
        <c:ser>
          <c:idx val="0"/>
          <c:order val="0"/>
          <c:dPt>
            <c:idx val="0"/>
            <c:bubble3D val="0"/>
            <c:explosion val="5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685F-4D97-93DE-439B791FDF45}"/>
              </c:ext>
            </c:extLst>
          </c:dPt>
          <c:dPt>
            <c:idx val="1"/>
            <c:bubble3D val="0"/>
            <c:explosion val="12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685F-4D97-93DE-439B791FDF45}"/>
              </c:ext>
            </c:extLst>
          </c:dPt>
          <c:dLbls>
            <c:dLbl>
              <c:idx val="0"/>
              <c:layout>
                <c:manualLayout>
                  <c:x val="0.30521027869061407"/>
                  <c:y val="-2.792542258515166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0FE29CF-7A6C-4202-8E54-41C85A2FEE44}" type="CATEGORYNAME">
                      <a:rPr lang="ru-RU" sz="800"/>
                      <a:pPr>
                        <a:defRPr sz="800"/>
                      </a:pPr>
                      <a:t>[ИМЯ КАТЕГОРИИ]</a:t>
                    </a:fld>
                    <a:r>
                      <a:rPr lang="ru-RU" sz="800" baseline="0" dirty="0"/>
                      <a:t>
97,4 % </a:t>
                    </a:r>
                  </a:p>
                  <a:p>
                    <a:pPr>
                      <a:defRPr sz="800"/>
                    </a:pPr>
                    <a:r>
                      <a:rPr lang="ru-RU" sz="800" baseline="0" dirty="0"/>
                      <a:t>2 376 333 596,16</a:t>
                    </a:r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57273627374375"/>
                      <c:h val="0.1874465063946660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85F-4D97-93DE-439B791FDF45}"/>
                </c:ext>
              </c:extLst>
            </c:dLbl>
            <c:dLbl>
              <c:idx val="1"/>
              <c:layout>
                <c:manualLayout>
                  <c:x val="-0.20669392244986179"/>
                  <c:y val="4.907539793673954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D63EA6A-9BFE-4E07-BACA-370229EAC403}" type="CATEGORYNAME">
                      <a:rPr lang="ru-RU"/>
                      <a:pPr>
                        <a:defRPr sz="800"/>
                      </a:pPr>
                      <a:t>[ИМЯ КАТЕГОРИИ]</a:t>
                    </a:fld>
                    <a:r>
                      <a:rPr lang="ru-RU" baseline="0" dirty="0"/>
                      <a:t>
2,6 % </a:t>
                    </a:r>
                  </a:p>
                  <a:p>
                    <a:pPr>
                      <a:defRPr sz="800"/>
                    </a:pPr>
                    <a:r>
                      <a:rPr lang="ru-RU" baseline="0" dirty="0"/>
                      <a:t>64 102 326,06</a:t>
                    </a:r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49074171566427"/>
                      <c:h val="0.1426650092452017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85F-4D97-93DE-439B791FDF45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'[для Ландыш  (2).xlsx]Лист1 (2)'!$I$2:$J$2</c:f>
              <c:strCache>
                <c:ptCount val="2"/>
                <c:pt idx="0">
                  <c:v>Оплачено населением</c:v>
                </c:pt>
                <c:pt idx="1">
                  <c:v>Силами свз</c:v>
                </c:pt>
              </c:strCache>
            </c:strRef>
          </c:cat>
          <c:val>
            <c:numRef>
              <c:f>'[для Ландыш  (2).xlsx]Лист1 (2)'!$I$3:$J$3</c:f>
              <c:numCache>
                <c:formatCode>#,##0.00</c:formatCode>
                <c:ptCount val="2"/>
                <c:pt idx="0">
                  <c:v>2309202579.25</c:v>
                </c:pt>
                <c:pt idx="1">
                  <c:v>63988306.679999828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85F-4D97-93DE-439B791FDF45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 w="3175"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/>
              <a:t>2024г.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8611111111111112E-2"/>
          <c:y val="0.18476351445412365"/>
          <c:w val="0.61100530402449693"/>
          <c:h val="0.75699744671930458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CFA3-42BE-A6CB-7E81B0A094A3}"/>
              </c:ext>
            </c:extLst>
          </c:dPt>
          <c:dPt>
            <c:idx val="1"/>
            <c:bubble3D val="0"/>
            <c:explosion val="2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CFA3-42BE-A6CB-7E81B0A094A3}"/>
              </c:ext>
            </c:extLst>
          </c:dPt>
          <c:dLbls>
            <c:dLbl>
              <c:idx val="0"/>
              <c:layout>
                <c:manualLayout>
                  <c:x val="0.35856599956255453"/>
                  <c:y val="-4.460691105444449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15085B8-6B7F-492E-9398-D2A20B8F65BE}" type="CATEGORYNAME">
                      <a:rPr lang="ru-RU" sz="800"/>
                      <a:pPr>
                        <a:defRPr sz="800"/>
                      </a:pPr>
                      <a:t>[ИМЯ КАТЕГОРИИ]</a:t>
                    </a:fld>
                    <a:r>
                      <a:rPr lang="ru-RU" sz="800" baseline="0" dirty="0"/>
                      <a:t>
97,3 %</a:t>
                    </a:r>
                  </a:p>
                  <a:p>
                    <a:pPr>
                      <a:defRPr sz="800"/>
                    </a:pPr>
                    <a:r>
                      <a:rPr lang="ru-RU" sz="800" baseline="0" dirty="0"/>
                      <a:t>2 562 857 180,09</a:t>
                    </a:r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163194444444442"/>
                      <c:h val="0.1906290176502283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FA3-42BE-A6CB-7E81B0A094A3}"/>
                </c:ext>
              </c:extLst>
            </c:dLbl>
            <c:dLbl>
              <c:idx val="1"/>
              <c:layout>
                <c:manualLayout>
                  <c:x val="-0.17811652449693791"/>
                  <c:y val="-2.5882961805606737E-2"/>
                </c:manualLayout>
              </c:layout>
              <c:tx>
                <c:rich>
                  <a:bodyPr/>
                  <a:lstStyle/>
                  <a:p>
                    <a:fld id="{162A791D-3387-4D6D-9928-A366204B7422}" type="CATEGORYNAME">
                      <a:rPr lang="ru-RU"/>
                      <a:pPr/>
                      <a:t>[ИМЯ КАТЕГОРИИ]</a:t>
                    </a:fld>
                    <a:r>
                      <a:rPr lang="ru-RU" baseline="0" dirty="0"/>
                      <a:t>
2,7 % </a:t>
                    </a:r>
                  </a:p>
                  <a:p>
                    <a:r>
                      <a:rPr lang="ru-RU" baseline="0" dirty="0"/>
                      <a:t>69 792 197,51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FA3-42BE-A6CB-7E81B0A094A3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'[для Ландыш  (2).xlsx]Лист1 (2)'!$I$6:$J$6</c:f>
              <c:strCache>
                <c:ptCount val="2"/>
                <c:pt idx="0">
                  <c:v>Оплачено населением</c:v>
                </c:pt>
                <c:pt idx="1">
                  <c:v>Силами свз</c:v>
                </c:pt>
              </c:strCache>
            </c:strRef>
          </c:cat>
          <c:val>
            <c:numRef>
              <c:f>'[для Ландыш  (2).xlsx]Лист1 (2)'!$I$7:$J$7</c:f>
              <c:numCache>
                <c:formatCode>#,##0.00</c:formatCode>
                <c:ptCount val="2"/>
                <c:pt idx="0">
                  <c:v>2268488968.48</c:v>
                </c:pt>
                <c:pt idx="1">
                  <c:v>63343178.150000095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FA3-42BE-A6CB-7E81B0A094A3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8392197069116356"/>
          <c:y val="0.5042767042206926"/>
          <c:w val="0.28135580708661417"/>
          <c:h val="0.12030062873922963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25989222456711"/>
          <c:y val="4.4530104145658105E-2"/>
          <c:w val="0.74251370443934406"/>
          <c:h val="0.84348683479613373"/>
        </c:manualLayout>
      </c:layout>
      <c:lineChart>
        <c:grouping val="standard"/>
        <c:varyColors val="0"/>
        <c:ser>
          <c:idx val="0"/>
          <c:order val="0"/>
          <c:tx>
            <c:strRef>
              <c:f>РСО!$A$7</c:f>
              <c:strCache>
                <c:ptCount val="1"/>
                <c:pt idx="0">
                  <c:v>АО "ТАТЭНЕРГО"                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РСО!$B$6:$P$6</c:f>
              <c:strCache>
                <c:ptCount val="7"/>
                <c:pt idx="0">
                  <c:v>2018 г.</c:v>
                </c:pt>
                <c:pt idx="1">
                  <c:v>2019 г. </c:v>
                </c:pt>
                <c:pt idx="2">
                  <c:v>2020 г.</c:v>
                </c:pt>
                <c:pt idx="3">
                  <c:v>2021 г.</c:v>
                </c:pt>
                <c:pt idx="4">
                  <c:v>2022 г. </c:v>
                </c:pt>
                <c:pt idx="5">
                  <c:v>2023 г.</c:v>
                </c:pt>
                <c:pt idx="6">
                  <c:v>2024 г. </c:v>
                </c:pt>
              </c:strCache>
            </c:strRef>
          </c:cat>
          <c:val>
            <c:numRef>
              <c:f>РСО!$B$7:$P$7</c:f>
              <c:numCache>
                <c:formatCode>#,##0</c:formatCode>
                <c:ptCount val="8"/>
                <c:pt idx="0">
                  <c:v>11101.888289999992</c:v>
                </c:pt>
                <c:pt idx="1">
                  <c:v>63599.37</c:v>
                </c:pt>
                <c:pt idx="2">
                  <c:v>53962.19</c:v>
                </c:pt>
                <c:pt idx="3">
                  <c:v>39831.218999999997</c:v>
                </c:pt>
                <c:pt idx="4">
                  <c:v>44900.391000000003</c:v>
                </c:pt>
                <c:pt idx="5">
                  <c:v>35260.667000000001</c:v>
                </c:pt>
                <c:pt idx="6">
                  <c:v>42111.046000000002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735-4903-B27F-DE25B93B6164}"/>
            </c:ext>
          </c:extLst>
        </c:ser>
        <c:ser>
          <c:idx val="1"/>
          <c:order val="1"/>
          <c:tx>
            <c:strRef>
              <c:f>РСО!$A$8</c:f>
              <c:strCache>
                <c:ptCount val="1"/>
                <c:pt idx="0">
                  <c:v>АО "ВК и ЭХ"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РСО!$B$6:$P$6</c:f>
              <c:strCache>
                <c:ptCount val="7"/>
                <c:pt idx="0">
                  <c:v>2018 г.</c:v>
                </c:pt>
                <c:pt idx="1">
                  <c:v>2019 г. </c:v>
                </c:pt>
                <c:pt idx="2">
                  <c:v>2020 г.</c:v>
                </c:pt>
                <c:pt idx="3">
                  <c:v>2021 г.</c:v>
                </c:pt>
                <c:pt idx="4">
                  <c:v>2022 г. </c:v>
                </c:pt>
                <c:pt idx="5">
                  <c:v>2023 г.</c:v>
                </c:pt>
                <c:pt idx="6">
                  <c:v>2024 г. </c:v>
                </c:pt>
              </c:strCache>
            </c:strRef>
          </c:cat>
          <c:val>
            <c:numRef>
              <c:f>РСО!$B$8:$P$8</c:f>
              <c:numCache>
                <c:formatCode>#,##0</c:formatCode>
                <c:ptCount val="8"/>
                <c:pt idx="0">
                  <c:v>6483.2333599999993</c:v>
                </c:pt>
                <c:pt idx="1">
                  <c:v>39621.69</c:v>
                </c:pt>
                <c:pt idx="2">
                  <c:v>63725.23</c:v>
                </c:pt>
                <c:pt idx="3">
                  <c:v>47792</c:v>
                </c:pt>
                <c:pt idx="4">
                  <c:v>46035.178</c:v>
                </c:pt>
                <c:pt idx="5">
                  <c:v>49454.178999999996</c:v>
                </c:pt>
                <c:pt idx="6">
                  <c:v>46703.735999999997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735-4903-B27F-DE25B93B6164}"/>
            </c:ext>
          </c:extLst>
        </c:ser>
        <c:ser>
          <c:idx val="2"/>
          <c:order val="2"/>
          <c:tx>
            <c:strRef>
              <c:f>РСО!$A$9</c:f>
              <c:strCache>
                <c:ptCount val="1"/>
                <c:pt idx="0">
                  <c:v>ООО "ГРИНТА"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РСО!$B$6:$P$6</c:f>
              <c:strCache>
                <c:ptCount val="7"/>
                <c:pt idx="0">
                  <c:v>2018 г.</c:v>
                </c:pt>
                <c:pt idx="1">
                  <c:v>2019 г. </c:v>
                </c:pt>
                <c:pt idx="2">
                  <c:v>2020 г.</c:v>
                </c:pt>
                <c:pt idx="3">
                  <c:v>2021 г.</c:v>
                </c:pt>
                <c:pt idx="4">
                  <c:v>2022 г. </c:v>
                </c:pt>
                <c:pt idx="5">
                  <c:v>2023 г.</c:v>
                </c:pt>
                <c:pt idx="6">
                  <c:v>2024 г. </c:v>
                </c:pt>
              </c:strCache>
            </c:strRef>
          </c:cat>
          <c:val>
            <c:numRef>
              <c:f>РСО!$B$9:$P$9</c:f>
              <c:numCache>
                <c:formatCode>#,##0</c:formatCode>
                <c:ptCount val="8"/>
                <c:pt idx="0">
                  <c:v>0</c:v>
                </c:pt>
                <c:pt idx="1">
                  <c:v>3535.2050199999999</c:v>
                </c:pt>
                <c:pt idx="2">
                  <c:v>6643.6013600000006</c:v>
                </c:pt>
                <c:pt idx="3">
                  <c:v>6114.13</c:v>
                </c:pt>
                <c:pt idx="4">
                  <c:v>3981.4670000000001</c:v>
                </c:pt>
                <c:pt idx="5">
                  <c:v>4774</c:v>
                </c:pt>
                <c:pt idx="6">
                  <c:v>6615.2839999999997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735-4903-B27F-DE25B93B61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38763423"/>
        <c:axId val="838769247"/>
      </c:lineChart>
      <c:catAx>
        <c:axId val="8387634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38769247"/>
        <c:crosses val="autoZero"/>
        <c:auto val="1"/>
        <c:lblAlgn val="ctr"/>
        <c:lblOffset val="100"/>
        <c:noMultiLvlLbl val="0"/>
      </c:catAx>
      <c:valAx>
        <c:axId val="8387692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38763423"/>
        <c:crosses val="autoZero"/>
        <c:crossBetween val="between"/>
      </c:valAx>
      <c:spPr>
        <a:noFill/>
        <a:ln w="3175"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84440967715420956"/>
          <c:y val="7.808709356827391E-2"/>
          <c:w val="0.14646780439029811"/>
          <c:h val="0.665502741325486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5" y="1"/>
            <a:ext cx="2918831" cy="493316"/>
          </a:xfrm>
          <a:prstGeom prst="rect">
            <a:avLst/>
          </a:prstGeom>
        </p:spPr>
        <p:txBody>
          <a:bodyPr vert="horz" lIns="91392" tIns="45698" rIns="91392" bIns="45698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6" y="1"/>
            <a:ext cx="2918831" cy="493316"/>
          </a:xfrm>
          <a:prstGeom prst="rect">
            <a:avLst/>
          </a:prstGeom>
        </p:spPr>
        <p:txBody>
          <a:bodyPr vert="horz" lIns="91392" tIns="45698" rIns="91392" bIns="45698" rtlCol="0"/>
          <a:lstStyle>
            <a:lvl1pPr algn="r">
              <a:defRPr sz="1200"/>
            </a:lvl1pPr>
          </a:lstStyle>
          <a:p>
            <a:fld id="{BE0B4ED2-0971-467D-A785-66E9BA5F4DE7}" type="datetimeFigureOut">
              <a:rPr lang="ru-RU" smtClean="0"/>
              <a:pPr/>
              <a:t>03.03.2025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92" tIns="45698" rIns="91392" bIns="45698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86502"/>
            <a:ext cx="5388610" cy="4439842"/>
          </a:xfrm>
          <a:prstGeom prst="rect">
            <a:avLst/>
          </a:prstGeom>
        </p:spPr>
        <p:txBody>
          <a:bodyPr vert="horz" lIns="91392" tIns="45698" rIns="91392" bIns="4569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5" y="9371286"/>
            <a:ext cx="2918831" cy="493316"/>
          </a:xfrm>
          <a:prstGeom prst="rect">
            <a:avLst/>
          </a:prstGeom>
        </p:spPr>
        <p:txBody>
          <a:bodyPr vert="horz" lIns="91392" tIns="45698" rIns="91392" bIns="45698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6" y="9371286"/>
            <a:ext cx="2918831" cy="493316"/>
          </a:xfrm>
          <a:prstGeom prst="rect">
            <a:avLst/>
          </a:prstGeom>
        </p:spPr>
        <p:txBody>
          <a:bodyPr vert="horz" lIns="91392" tIns="45698" rIns="91392" bIns="45698" rtlCol="0" anchor="b"/>
          <a:lstStyle>
            <a:lvl1pPr algn="r">
              <a:defRPr sz="1200"/>
            </a:lvl1pPr>
          </a:lstStyle>
          <a:p>
            <a:fld id="{E85415D3-BBAD-4CDF-B122-EDF6DE36EE5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415D3-BBAD-4CDF-B122-EDF6DE36EE56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1736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415D3-BBAD-4CDF-B122-EDF6DE36EE56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0750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415D3-BBAD-4CDF-B122-EDF6DE36EE56}" type="slidenum">
              <a:rPr lang="ru-RU" smtClean="0"/>
              <a:pPr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1331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415D3-BBAD-4CDF-B122-EDF6DE36EE56}" type="slidenum">
              <a:rPr lang="ru-RU" smtClean="0"/>
              <a:pPr/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1482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415D3-BBAD-4CDF-B122-EDF6DE36EE56}" type="slidenum">
              <a:rPr lang="ru-RU" smtClean="0"/>
              <a:pPr/>
              <a:t>51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2478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936E8-43CD-4B95-870D-987E65F974E1}" type="datetime1">
              <a:rPr lang="ru-RU" smtClean="0"/>
              <a:t>03.03.2025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AA889-553A-41EA-8BE0-3A22DD0203EA}" type="datetime1">
              <a:rPr lang="ru-RU" smtClean="0"/>
              <a:t>03.03.2025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E0751-51C7-46D6-B272-B0BC240719C7}" type="datetime1">
              <a:rPr lang="ru-RU" smtClean="0"/>
              <a:t>03.03.2025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367D1-43AB-4049-82E3-309AA38426F7}" type="datetime1">
              <a:rPr lang="ru-RU" smtClean="0"/>
              <a:t>03.03.2025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40B01-A447-470D-9C2C-A244B0543B8C}" type="datetime1">
              <a:rPr lang="ru-RU" smtClean="0"/>
              <a:t>03.03.2025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EE0F1-250E-4B0C-94C5-72FED9EC6B29}" type="datetime1">
              <a:rPr lang="ru-RU" smtClean="0"/>
              <a:t>03.03.2025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AF63-B62E-4D31-BBC6-E973D40C00FF}" type="datetime1">
              <a:rPr lang="ru-RU" smtClean="0"/>
              <a:t>03.03.2025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D94CA-8994-4C23-97C4-A2245D7AD066}" type="datetime1">
              <a:rPr lang="ru-RU" smtClean="0"/>
              <a:t>03.03.2025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27D3D-31F0-489A-AB17-ED5FD3581B46}" type="datetime1">
              <a:rPr lang="ru-RU" smtClean="0"/>
              <a:t>03.03.2025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B0181-62A0-49BB-898A-9ED297F80284}" type="datetime1">
              <a:rPr lang="ru-RU" smtClean="0"/>
              <a:t>03.03.2025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88F9D-11C0-49F4-98CA-FB8A8EAA30A3}" type="datetime1">
              <a:rPr lang="ru-RU" smtClean="0"/>
              <a:t>03.03.2025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A1139-2BC4-4F8C-A406-DCB7955F5B2F}" type="datetime1">
              <a:rPr lang="ru-RU" smtClean="0"/>
              <a:t>03.03.2025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4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A5F4CA-C6A4-ED48-812E-3073506A89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158" y="1142984"/>
            <a:ext cx="5572164" cy="1571636"/>
          </a:xfrm>
        </p:spPr>
        <p:txBody>
          <a:bodyPr anchor="ctr">
            <a:noAutofit/>
          </a:bodyPr>
          <a:lstStyle/>
          <a:p>
            <a:pPr>
              <a:lnSpc>
                <a:spcPts val="4000"/>
              </a:lnSpc>
            </a:pPr>
            <a:r>
              <a:rPr lang="ru-RU" sz="2800" b="1" kern="0" dirty="0">
                <a:solidFill>
                  <a:schemeClr val="bg1"/>
                </a:solidFill>
                <a:latin typeface="Formular" panose="02000000000000000000" pitchFamily="50" charset="-52"/>
                <a:cs typeface="Arial" panose="020B0604020202020204" pitchFamily="34" charset="0"/>
              </a:rPr>
              <a:t>ООО Управляющая Компания </a:t>
            </a:r>
            <a:br>
              <a:rPr lang="ru-RU" sz="2800" b="1" kern="0" dirty="0">
                <a:solidFill>
                  <a:schemeClr val="bg1"/>
                </a:solidFill>
                <a:latin typeface="Formular" panose="02000000000000000000" pitchFamily="50" charset="-52"/>
                <a:cs typeface="Arial" panose="020B0604020202020204" pitchFamily="34" charset="0"/>
              </a:rPr>
            </a:br>
            <a:r>
              <a:rPr lang="ru-RU" sz="2800" b="1" kern="0" dirty="0">
                <a:solidFill>
                  <a:schemeClr val="bg1"/>
                </a:solidFill>
                <a:latin typeface="Formular" panose="02000000000000000000" pitchFamily="50" charset="-52"/>
                <a:cs typeface="Arial" panose="020B0604020202020204" pitchFamily="34" charset="0"/>
              </a:rPr>
              <a:t>«ЖИЛЬЁ»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0A5F4CA-C6A4-ED48-812E-3073506A89AC}"/>
              </a:ext>
            </a:extLst>
          </p:cNvPr>
          <p:cNvSpPr txBox="1">
            <a:spLocks/>
          </p:cNvSpPr>
          <p:nvPr/>
        </p:nvSpPr>
        <p:spPr>
          <a:xfrm>
            <a:off x="285720" y="3357562"/>
            <a:ext cx="5572164" cy="1571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ormular" panose="02000000000000000000" pitchFamily="50" charset="-52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88702" y="3589180"/>
            <a:ext cx="2237279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Отчёт УК 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2024г.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0315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8">
            <a:extLst>
              <a:ext uri="{FF2B5EF4-FFF2-40B4-BE49-F238E27FC236}">
                <a16:creationId xmlns:a16="http://schemas.microsoft.com/office/drawing/2014/main" id="{C62FF37F-D4EC-6245-A840-BD59FC3D1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9303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000A7-80EF-A74E-B9BB-6C48495B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72391"/>
            <a:ext cx="8424936" cy="454465"/>
          </a:xfrm>
          <a:noFill/>
        </p:spPr>
        <p:txBody>
          <a:bodyPr>
            <a:normAutofit/>
          </a:bodyPr>
          <a:lstStyle/>
          <a:p>
            <a:r>
              <a:rPr lang="ru-RU" sz="2000" b="1" dirty="0">
                <a:latin typeface="Formular" panose="02000000000000000000" pitchFamily="50" charset="-52"/>
                <a:cs typeface="Arial" panose="020B0604020202020204" pitchFamily="34" charset="0"/>
              </a:rPr>
              <a:t>Выполнение текущего ремонта  подъездов капитального характера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77" y="708463"/>
            <a:ext cx="4443986" cy="24997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77" y="3238068"/>
            <a:ext cx="4443986" cy="24997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685615"/>
            <a:ext cx="2856257" cy="5077792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6356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8">
            <a:extLst>
              <a:ext uri="{FF2B5EF4-FFF2-40B4-BE49-F238E27FC236}">
                <a16:creationId xmlns:a16="http://schemas.microsoft.com/office/drawing/2014/main" id="{C62FF37F-D4EC-6245-A840-BD59FC3D1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000A7-80EF-A74E-B9BB-6C48495B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001156" cy="571480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текущего ремонта подъездов капитального характера на 2025 год </a:t>
            </a:r>
          </a:p>
        </p:txBody>
      </p:sp>
      <p:graphicFrame>
        <p:nvGraphicFramePr>
          <p:cNvPr id="11" name="Содержимое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073061"/>
              </p:ext>
            </p:extLst>
          </p:nvPr>
        </p:nvGraphicFramePr>
        <p:xfrm>
          <a:off x="321439" y="620690"/>
          <a:ext cx="8501122" cy="5112573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71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719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147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54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Адрес дома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подъзда, который ремонтируется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0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ул. Корабельная д. 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0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ул. Студенческая д. 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1, 2</a:t>
                      </a:r>
                    </a:p>
                  </a:txBody>
                  <a:tcPr marL="6035" marR="6035" marT="603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0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ул. Студенческая д. 17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1, 2</a:t>
                      </a:r>
                    </a:p>
                  </a:txBody>
                  <a:tcPr marL="6035" marR="6035" marT="6035" marB="0" anchor="ctr"/>
                </a:tc>
                <a:extLst>
                  <a:ext uri="{0D108BD9-81ED-4DB2-BD59-A6C34878D82A}">
                    <a16:rowId xmlns:a16="http://schemas.microsoft.com/office/drawing/2014/main" val="1566957080"/>
                  </a:ext>
                </a:extLst>
              </a:tr>
              <a:tr h="3120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пр-кт. Химиков д.</a:t>
                      </a:r>
                      <a:r>
                        <a:rPr lang="ru-RU" sz="1600" b="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err="1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одноподъездный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20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Вокзальная д. 36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одноподъездный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20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6035" marR="6035" marT="603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пр-кт</a:t>
                      </a:r>
                      <a:r>
                        <a:rPr lang="ru-RU" sz="1600" b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. Химиков д.</a:t>
                      </a:r>
                      <a:r>
                        <a:rPr lang="ru-RU" sz="1600" b="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 14в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1, 2, 3, 4, 5, 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extLst>
                  <a:ext uri="{0D108BD9-81ED-4DB2-BD59-A6C34878D82A}">
                    <a16:rowId xmlns:a16="http://schemas.microsoft.com/office/drawing/2014/main" val="3997400238"/>
                  </a:ext>
                </a:extLst>
              </a:tr>
              <a:tr h="3120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ул. Тукая д. 20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2, 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20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пр-кт</a:t>
                      </a:r>
                      <a:r>
                        <a:rPr lang="ru-RU" sz="1600" b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. Строителей д. 11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1, 2, 3, 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20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пр-кт</a:t>
                      </a:r>
                      <a:r>
                        <a:rPr lang="ru-RU" sz="1600" b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. Строителей д. 26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1, 2, 3, 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20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пр-кт</a:t>
                      </a:r>
                      <a:r>
                        <a:rPr lang="ru-RU" sz="1600" b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. Строителей д. 64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№ 4, 5, 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20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ул. Баки </a:t>
                      </a:r>
                      <a:r>
                        <a:rPr lang="ru-RU" sz="1600" b="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Урманче</a:t>
                      </a:r>
                      <a:r>
                        <a:rPr lang="ru-RU" sz="1600" b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д. 21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err="1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одноподъезный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20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Тихая Аллея д. 9</a:t>
                      </a:r>
                    </a:p>
                  </a:txBody>
                  <a:tcPr marL="6035" marR="6035" marT="60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5, 6</a:t>
                      </a:r>
                    </a:p>
                  </a:txBody>
                  <a:tcPr marL="6035" marR="6035" marT="603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20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Тихая Аллея д. 11</a:t>
                      </a:r>
                    </a:p>
                  </a:txBody>
                  <a:tcPr marL="6035" marR="6035" marT="60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1, 2, 3, 4</a:t>
                      </a:r>
                    </a:p>
                  </a:txBody>
                  <a:tcPr marL="6035" marR="6035" marT="603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20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ул. </a:t>
                      </a:r>
                      <a:r>
                        <a:rPr lang="ru-RU" sz="1600" b="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Шк.Бульвар</a:t>
                      </a:r>
                      <a:r>
                        <a:rPr lang="ru-RU" sz="1600" b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д.</a:t>
                      </a:r>
                      <a:r>
                        <a:rPr lang="ru-RU" sz="1600" b="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 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1, 2, 3,</a:t>
                      </a:r>
                      <a:r>
                        <a:rPr lang="ru-RU" sz="1600" b="0" i="0" u="none" strike="noStrike" baseline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4, 5, 6, 7, 8, 9, 10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88196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Итого: 14 МКД, 43 подъезда</a:t>
                      </a:r>
                      <a:endParaRPr lang="ru-RU" sz="2000" b="1" i="0" u="none" strike="noStrike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3737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8">
            <a:extLst>
              <a:ext uri="{FF2B5EF4-FFF2-40B4-BE49-F238E27FC236}">
                <a16:creationId xmlns:a16="http://schemas.microsoft.com/office/drawing/2014/main" id="{C62FF37F-D4EC-6245-A840-BD59FC3D1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000A7-80EF-A74E-B9BB-6C48495B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20" y="142853"/>
            <a:ext cx="8534813" cy="405828"/>
          </a:xfrm>
          <a:noFill/>
        </p:spPr>
        <p:txBody>
          <a:bodyPr anchor="t"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 текущий ремонт кровли 10 661,29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кв. метров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2511378"/>
            <a:ext cx="3816424" cy="31375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511378"/>
            <a:ext cx="4536565" cy="3132394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7924244"/>
              </p:ext>
            </p:extLst>
          </p:nvPr>
        </p:nvGraphicFramePr>
        <p:xfrm>
          <a:off x="395537" y="692696"/>
          <a:ext cx="8424996" cy="1666791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3816423">
                  <a:extLst>
                    <a:ext uri="{9D8B030D-6E8A-4147-A177-3AD203B41FA5}">
                      <a16:colId xmlns:a16="http://schemas.microsoft.com/office/drawing/2014/main" val="1900316519"/>
                    </a:ext>
                  </a:extLst>
                </a:gridCol>
                <a:gridCol w="4608573">
                  <a:extLst>
                    <a:ext uri="{9D8B030D-6E8A-4147-A177-3AD203B41FA5}">
                      <a16:colId xmlns:a16="http://schemas.microsoft.com/office/drawing/2014/main" val="32703863"/>
                    </a:ext>
                  </a:extLst>
                </a:gridCol>
              </a:tblGrid>
              <a:tr h="27525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Адрес</a:t>
                      </a:r>
                      <a:r>
                        <a:rPr lang="ru-RU" sz="1600" b="1" i="0" u="none" strike="noStrike" baseline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дома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3018804"/>
                  </a:ext>
                </a:extLst>
              </a:tr>
              <a:tr h="139153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пр. Мира д.70,72,74,76,83,91,95,95А,105,107,109</a:t>
                      </a:r>
                    </a:p>
                    <a:p>
                      <a:pPr algn="just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Вокзальная д.4,10,14,30</a:t>
                      </a:r>
                    </a:p>
                    <a:p>
                      <a:pPr algn="just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Корабельная д.1,7,11,15,15Б,21Б,26</a:t>
                      </a:r>
                    </a:p>
                    <a:p>
                      <a:pPr algn="just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</a:t>
                      </a:r>
                      <a:r>
                        <a:rPr lang="ru-RU" sz="1100" b="1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Сююмбике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д.9</a:t>
                      </a:r>
                    </a:p>
                    <a:p>
                      <a:pPr algn="just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Тихая Аллея</a:t>
                      </a:r>
                      <a:r>
                        <a:rPr lang="ru-RU" sz="1100" b="1" i="0" u="none" strike="noStrike" baseline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д.5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Тукая д.1,3,8,12,19,20,31,32,33,35,39</a:t>
                      </a:r>
                    </a:p>
                    <a:p>
                      <a:pPr algn="just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ул.30 лет Победы д.6,15,17,16,19,25,27,29,33</a:t>
                      </a:r>
                    </a:p>
                    <a:p>
                      <a:pPr algn="just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Студенческая д.10,10Б,16,18,32,25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Ф. </a:t>
                      </a:r>
                      <a:r>
                        <a:rPr lang="ru-RU" sz="1100" b="1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Табеева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д.1,3,9,21,23,25,29</a:t>
                      </a:r>
                    </a:p>
                    <a:p>
                      <a:pPr algn="just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Р. </a:t>
                      </a:r>
                      <a:r>
                        <a:rPr lang="ru-RU" sz="1100" b="1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Гайнуллина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д.4,10</a:t>
                      </a:r>
                    </a:p>
                    <a:p>
                      <a:pPr algn="just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Юности д.1,3Б,10,19,26</a:t>
                      </a:r>
                    </a:p>
                    <a:p>
                      <a:pPr algn="just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Баки </a:t>
                      </a:r>
                      <a:r>
                        <a:rPr lang="ru-RU" sz="1100" b="1" i="0" u="none" strike="noStrike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Урманче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д.3, 33</a:t>
                      </a:r>
                    </a:p>
                    <a:p>
                      <a:pPr algn="just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Школьный Бульвар д.3</a:t>
                      </a:r>
                    </a:p>
                    <a:p>
                      <a:pPr algn="just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пр. Химиков д.1А,18Б,20В,25,30А,30Б,36,36Б,46,46А</a:t>
                      </a:r>
                    </a:p>
                    <a:p>
                      <a:pPr algn="just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пр. Строителей д.7,11,11А,13,13Б,17,20А,23,24,25,40,45,49,59,64,68,61</a:t>
                      </a:r>
                    </a:p>
                    <a:p>
                      <a:pPr algn="just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6231529"/>
                  </a:ext>
                </a:extLst>
              </a:tr>
            </a:tbl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5072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8">
            <a:extLst>
              <a:ext uri="{FF2B5EF4-FFF2-40B4-BE49-F238E27FC236}">
                <a16:creationId xmlns:a16="http://schemas.microsoft.com/office/drawing/2014/main" id="{C62FF37F-D4EC-6245-A840-BD59FC3D1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000A7-80EF-A74E-B9BB-6C48495B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20" y="142853"/>
            <a:ext cx="8534813" cy="570068"/>
          </a:xfrm>
          <a:noFill/>
        </p:spPr>
        <p:txBody>
          <a:bodyPr anchor="t"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текущего ремонта кровли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09" y="980728"/>
            <a:ext cx="4933463" cy="33123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375047"/>
            <a:ext cx="3384437" cy="41285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7552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8">
            <a:extLst>
              <a:ext uri="{FF2B5EF4-FFF2-40B4-BE49-F238E27FC236}">
                <a16:creationId xmlns:a16="http://schemas.microsoft.com/office/drawing/2014/main" id="{C62FF37F-D4EC-6245-A840-BD59FC3D1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136" r="388"/>
          <a:stretch/>
        </p:blipFill>
        <p:spPr>
          <a:xfrm>
            <a:off x="647564" y="5733256"/>
            <a:ext cx="8280920" cy="112474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000A7-80EF-A74E-B9BB-6C48495B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303" y="22207"/>
            <a:ext cx="8404153" cy="526474"/>
          </a:xfrm>
          <a:noFill/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 ремонт межпанельных швов 23 569,26 пог. метров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4024604"/>
              </p:ext>
            </p:extLst>
          </p:nvPr>
        </p:nvGraphicFramePr>
        <p:xfrm>
          <a:off x="611560" y="556051"/>
          <a:ext cx="8064896" cy="1864835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8064896">
                  <a:extLst>
                    <a:ext uri="{9D8B030D-6E8A-4147-A177-3AD203B41FA5}">
                      <a16:colId xmlns:a16="http://schemas.microsoft.com/office/drawing/2014/main" val="519182322"/>
                    </a:ext>
                  </a:extLst>
                </a:gridCol>
              </a:tblGrid>
              <a:tr h="2504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Адреса  домов с наибольшим</a:t>
                      </a:r>
                      <a:r>
                        <a:rPr lang="ru-RU" sz="1400" b="1" i="0" u="none" strike="noStrike" baseline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объемом отремонтированных межпанельных швов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493615777"/>
                  </a:ext>
                </a:extLst>
              </a:tr>
              <a:tr h="2504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</a:t>
                      </a: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Баки </a:t>
                      </a:r>
                      <a:r>
                        <a:rPr lang="ru-RU" sz="1400" b="0" i="0" u="none" strike="noStrike" baseline="0" dirty="0" err="1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Урманче</a:t>
                      </a: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д. 29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18824833"/>
                  </a:ext>
                </a:extLst>
              </a:tr>
              <a:tr h="2504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пр.</a:t>
                      </a: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Химиков д. 1А,8,9,12,14,15,16Б,17,20,22,24,25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82386592"/>
                  </a:ext>
                </a:extLst>
              </a:tr>
              <a:tr h="2504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</a:t>
                      </a: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Корабельная д. 15А,21,21А,25,30,35,39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76742281"/>
                  </a:ext>
                </a:extLst>
              </a:tr>
              <a:tr h="2504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ул.30</a:t>
                      </a: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лет Победы д. 31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295455385"/>
                  </a:ext>
                </a:extLst>
              </a:tr>
              <a:tr h="2626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</a:t>
                      </a: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Юности д. 24,36,36А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48258501"/>
                  </a:ext>
                </a:extLst>
              </a:tr>
              <a:tr h="3498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Школьный Бульвар</a:t>
                      </a: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д. 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39529588"/>
                  </a:ext>
                </a:extLst>
              </a:tr>
            </a:tbl>
          </a:graphicData>
        </a:graphic>
      </p:graphicFrame>
      <p:pic>
        <p:nvPicPr>
          <p:cNvPr id="8" name="Рисунок 7" descr="https://kontakt-keramika.ru/800/600/https/stroyprogress.pro/assets/gallery/28/1374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8024" y="2558117"/>
            <a:ext cx="3888432" cy="316835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Рисунок 8" descr="https://st5.stpulscen.ru/images/product/137/013/734_big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560" y="2558117"/>
            <a:ext cx="4032448" cy="31683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8236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32048"/>
          </a:xfrm>
          <a:noFill/>
        </p:spPr>
        <p:txBody>
          <a:bodyPr>
            <a:no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 ремонт цоколей и входных групп 1 929,18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5756581"/>
              </p:ext>
            </p:extLst>
          </p:nvPr>
        </p:nvGraphicFramePr>
        <p:xfrm>
          <a:off x="755575" y="648624"/>
          <a:ext cx="7931223" cy="1963992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7931223">
                  <a:extLst>
                    <a:ext uri="{9D8B030D-6E8A-4147-A177-3AD203B41FA5}">
                      <a16:colId xmlns:a16="http://schemas.microsoft.com/office/drawing/2014/main" val="4051518291"/>
                    </a:ext>
                  </a:extLst>
                </a:gridCol>
              </a:tblGrid>
              <a:tr h="2819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Адреса домов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40016165"/>
                  </a:ext>
                </a:extLst>
              </a:tr>
              <a:tr h="2819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Юности д. 9В, 36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62923941"/>
                  </a:ext>
                </a:extLst>
              </a:tr>
              <a:tr h="2722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Тукая д. 19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66078572"/>
                  </a:ext>
                </a:extLst>
              </a:tr>
              <a:tr h="2819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Корабельная д. 1,14Б,38,40,36,45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165070824"/>
                  </a:ext>
                </a:extLst>
              </a:tr>
              <a:tr h="2819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 Студенческая д. 25,27,27А,31,35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2060191"/>
                  </a:ext>
                </a:extLst>
              </a:tr>
              <a:tr h="2819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пр. Химиков д. 4,9В,25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443788779"/>
                  </a:ext>
                </a:extLst>
              </a:tr>
              <a:tr h="2819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пр. Мира д. 81,91, ул. 30 лет Победы д. 3,12/19, пр. Строителей д. 23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47641815"/>
                  </a:ext>
                </a:extLst>
              </a:tr>
            </a:tbl>
          </a:graphicData>
        </a:graphic>
      </p:graphicFrame>
      <p:pic>
        <p:nvPicPr>
          <p:cNvPr id="6" name="Объект 8">
            <a:extLst>
              <a:ext uri="{FF2B5EF4-FFF2-40B4-BE49-F238E27FC236}">
                <a16:creationId xmlns:a16="http://schemas.microsoft.com/office/drawing/2014/main" id="{C62FF37F-D4EC-6245-A840-BD59FC3D1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136" r="388"/>
          <a:stretch/>
        </p:blipFill>
        <p:spPr>
          <a:xfrm>
            <a:off x="647564" y="5949280"/>
            <a:ext cx="8280920" cy="908720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2684623"/>
            <a:ext cx="3888433" cy="32646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322" y="2684622"/>
            <a:ext cx="3878475" cy="32646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9078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564" y="902428"/>
            <a:ext cx="3924436" cy="466124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000A7-80EF-A74E-B9BB-6C48495B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564" y="188640"/>
            <a:ext cx="8081494" cy="576064"/>
          </a:xfrm>
          <a:noFill/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ремонта цоколя и входных групп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788024" y="902428"/>
            <a:ext cx="3888432" cy="46697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Объект 8">
            <a:extLst>
              <a:ext uri="{FF2B5EF4-FFF2-40B4-BE49-F238E27FC236}">
                <a16:creationId xmlns:a16="http://schemas.microsoft.com/office/drawing/2014/main" id="{C62FF37F-D4EC-6245-A840-BD59FC3D12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3136" r="388"/>
          <a:stretch/>
        </p:blipFill>
        <p:spPr>
          <a:xfrm>
            <a:off x="593973" y="5722018"/>
            <a:ext cx="8280920" cy="101935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8537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8">
            <a:extLst>
              <a:ext uri="{FF2B5EF4-FFF2-40B4-BE49-F238E27FC236}">
                <a16:creationId xmlns:a16="http://schemas.microsoft.com/office/drawing/2014/main" id="{C62FF37F-D4EC-6245-A840-BD59FC3D1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000A7-80EF-A74E-B9BB-6C48495B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58" y="260648"/>
            <a:ext cx="8534813" cy="588621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 текущий ремонт внутридомовой инженерной системы  горячего, холодного  водоснабжения и центрального отопления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957361"/>
              </p:ext>
            </p:extLst>
          </p:nvPr>
        </p:nvGraphicFramePr>
        <p:xfrm>
          <a:off x="357158" y="3573016"/>
          <a:ext cx="8391305" cy="2306746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5366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61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47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работ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Количетство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4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Замена </a:t>
                      </a:r>
                      <a:r>
                        <a:rPr lang="ru-RU" sz="16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запорной арматуры, вентилей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5 902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9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Замена </a:t>
                      </a:r>
                      <a:r>
                        <a:rPr lang="ru-RU" sz="16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участка труб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пог.м.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3 052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4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Восстановление </a:t>
                      </a:r>
                      <a:r>
                        <a:rPr lang="ru-RU" sz="16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изоляции труб, 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пог.м.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971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4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Замена/ремонт </a:t>
                      </a:r>
                      <a:r>
                        <a:rPr lang="ru-RU" sz="16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радиатора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51/320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24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Установка </a:t>
                      </a:r>
                      <a:r>
                        <a:rPr lang="ru-RU" sz="16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новых приборов учета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шт.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4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Поверка/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ремонт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приборов учета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186/26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24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Замена/ремонт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насосного оборудования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32/25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24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Замена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</a:t>
                      </a:r>
                      <a:r>
                        <a:rPr lang="ru-RU" sz="1600" b="0" i="0" u="none" strike="noStrike" baseline="0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ремонт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регулировочного клапана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10/10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545" y="980159"/>
            <a:ext cx="8208912" cy="2448841"/>
          </a:xfrm>
          <a:prstGeom prst="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3737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8">
            <a:extLst>
              <a:ext uri="{FF2B5EF4-FFF2-40B4-BE49-F238E27FC236}">
                <a16:creationId xmlns:a16="http://schemas.microsoft.com/office/drawing/2014/main" id="{C62FF37F-D4EC-6245-A840-BD59FC3D1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000A7-80EF-A74E-B9BB-6C48495B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372" y="188640"/>
            <a:ext cx="8534813" cy="670490"/>
          </a:xfrm>
          <a:noFill/>
        </p:spPr>
        <p:txBody>
          <a:bodyPr>
            <a:no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текущего ремонта внутридомовой инженерной системы  горячего, холодного  водоснабжения и центрального отопления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214421"/>
            <a:ext cx="2571768" cy="4357718"/>
          </a:xfrm>
          <a:prstGeom prst="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6284" y="1192320"/>
            <a:ext cx="2714644" cy="4357717"/>
          </a:xfrm>
          <a:prstGeom prst="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96664" y="1214421"/>
            <a:ext cx="2571768" cy="4357718"/>
          </a:xfrm>
          <a:prstGeom prst="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2835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8">
            <a:extLst>
              <a:ext uri="{FF2B5EF4-FFF2-40B4-BE49-F238E27FC236}">
                <a16:creationId xmlns:a16="http://schemas.microsoft.com/office/drawing/2014/main" id="{C62FF37F-D4EC-6245-A840-BD59FC3D1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000A7-80EF-A74E-B9BB-6C48495B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3" y="968929"/>
            <a:ext cx="8310247" cy="2316055"/>
          </a:xfrm>
          <a:solidFill>
            <a:schemeClr val="accent2">
              <a:lumMod val="20000"/>
              <a:lumOff val="80000"/>
            </a:schemeClr>
          </a:solidFill>
        </p:spPr>
        <p:txBody>
          <a:bodyPr anchor="t">
            <a:noAutofit/>
          </a:bodyPr>
          <a:lstStyle/>
          <a:p>
            <a:pPr>
              <a:lnSpc>
                <a:spcPts val="2160"/>
              </a:lnSpc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технического обслуживания электросетей в многоквартирном доме: 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поддержание работоспособности электросетей;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обеспечение их бесперебойной эксплуатации;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уменьшение износа оборудования;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сокращение количества поломок или полное их исключение.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техническое обслуживание электросетей помогает: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предотвратить возгорания, аварии и пожары из-за коротких замыкании;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продлить срок службы электрооборудования. 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384728"/>
            <a:ext cx="4464496" cy="241289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7543" y="161299"/>
            <a:ext cx="83102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проведены работы по техническому обслуживанию внутридомовых инженерных сетей электроснабжения в 368 домах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5679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C62FF37F-D4EC-6245-A840-BD59FC3D12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000A7-80EF-A74E-B9BB-6C48495B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303" y="22206"/>
            <a:ext cx="8534813" cy="1064723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Formular" panose="02000000000000000000" pitchFamily="50" charset="-52"/>
                <a:cs typeface="Arial" panose="020B0604020202020204" pitchFamily="34" charset="0"/>
              </a:rPr>
              <a:t>Краткая характеристика ООО УК «ЖИЛЬЁ»</a:t>
            </a:r>
          </a:p>
        </p:txBody>
      </p:sp>
      <p:pic>
        <p:nvPicPr>
          <p:cNvPr id="5" name="Рисунок 4" descr="D:\Admin\Desktop\нижнекамск.jpg"/>
          <p:cNvPicPr>
            <a:picLocks noChangeAspect="1" noChangeArrowheads="1"/>
          </p:cNvPicPr>
          <p:nvPr/>
        </p:nvPicPr>
        <p:blipFill>
          <a:blip r:embed="rId3">
            <a:lum bright="18000" contrast="4000"/>
          </a:blip>
          <a:srcRect/>
          <a:stretch>
            <a:fillRect/>
          </a:stretch>
        </p:blipFill>
        <p:spPr bwMode="auto">
          <a:xfrm>
            <a:off x="0" y="857232"/>
            <a:ext cx="9144000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142976" y="1071546"/>
            <a:ext cx="7215238" cy="3416320"/>
          </a:xfrm>
          <a:prstGeom prst="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Общая обслуживаемая площадь –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2 241 703 кв.м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Количество домов – 368</a:t>
            </a:r>
          </a:p>
          <a:p>
            <a:pPr algn="ctr">
              <a:lnSpc>
                <a:spcPct val="150000"/>
              </a:lnSpc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Количество дворов – 247</a:t>
            </a:r>
          </a:p>
          <a:p>
            <a:pPr algn="ctr">
              <a:lnSpc>
                <a:spcPct val="150000"/>
              </a:lnSpc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Количество подъездов – 1 567</a:t>
            </a:r>
          </a:p>
          <a:p>
            <a:pPr algn="ctr">
              <a:lnSpc>
                <a:spcPct val="150000"/>
              </a:lnSpc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Количество квартир – 44 758</a:t>
            </a:r>
          </a:p>
          <a:p>
            <a:pPr algn="ctr">
              <a:lnSpc>
                <a:spcPct val="150000"/>
              </a:lnSpc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Количество жильцов – 93 225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33547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8">
            <a:extLst>
              <a:ext uri="{FF2B5EF4-FFF2-40B4-BE49-F238E27FC236}">
                <a16:creationId xmlns:a16="http://schemas.microsoft.com/office/drawing/2014/main" id="{C62FF37F-D4EC-6245-A840-BD59FC3D1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000A7-80EF-A74E-B9BB-6C48495B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5" y="198234"/>
            <a:ext cx="8396040" cy="1358558"/>
          </a:xfrm>
          <a:noFill/>
        </p:spPr>
        <p:txBody>
          <a:bodyPr anchor="t"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работ по техническому обслуживанию инженерных сетей электроснабжения с целью уборки пыли, грязи, предотвращения несанкционированного подключения и прочих нарушений для обеспечения безопасности жильцов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1737272"/>
            <a:ext cx="4248473" cy="39239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490" y="1755026"/>
            <a:ext cx="4091101" cy="3906222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355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8">
            <a:extLst>
              <a:ext uri="{FF2B5EF4-FFF2-40B4-BE49-F238E27FC236}">
                <a16:creationId xmlns:a16="http://schemas.microsoft.com/office/drawing/2014/main" id="{C62FF37F-D4EC-6245-A840-BD59FC3D1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000A7-80EF-A74E-B9BB-6C48495B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58" y="188640"/>
            <a:ext cx="8590516" cy="620687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 вывоз снега с придомовых территорий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2024 году вывезено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52 828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куб.м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снега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7993631"/>
              </p:ext>
            </p:extLst>
          </p:nvPr>
        </p:nvGraphicFramePr>
        <p:xfrm>
          <a:off x="229957" y="997967"/>
          <a:ext cx="8590516" cy="679870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2427754">
                  <a:extLst>
                    <a:ext uri="{9D8B030D-6E8A-4147-A177-3AD203B41FA5}">
                      <a16:colId xmlns:a16="http://schemas.microsoft.com/office/drawing/2014/main" val="416569523"/>
                    </a:ext>
                  </a:extLst>
                </a:gridCol>
                <a:gridCol w="2100942">
                  <a:extLst>
                    <a:ext uri="{9D8B030D-6E8A-4147-A177-3AD203B41FA5}">
                      <a16:colId xmlns:a16="http://schemas.microsoft.com/office/drawing/2014/main" val="3280342251"/>
                    </a:ext>
                  </a:extLst>
                </a:gridCol>
                <a:gridCol w="2030910">
                  <a:extLst>
                    <a:ext uri="{9D8B030D-6E8A-4147-A177-3AD203B41FA5}">
                      <a16:colId xmlns:a16="http://schemas.microsoft.com/office/drawing/2014/main" val="432509605"/>
                    </a:ext>
                  </a:extLst>
                </a:gridCol>
                <a:gridCol w="2030910">
                  <a:extLst>
                    <a:ext uri="{9D8B030D-6E8A-4147-A177-3AD203B41FA5}">
                      <a16:colId xmlns:a16="http://schemas.microsoft.com/office/drawing/2014/main" val="4214792884"/>
                    </a:ext>
                  </a:extLst>
                </a:gridCol>
              </a:tblGrid>
              <a:tr h="3399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</a:rPr>
                        <a:t>Январь 2024г.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4" marR="7434" marT="7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</a:rPr>
                        <a:t>Февраль 2024г.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4" marR="7434" marT="7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</a:rPr>
                        <a:t>Март 2024г.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4" marR="7434" marT="7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Декабрь 2024г.</a:t>
                      </a:r>
                    </a:p>
                  </a:txBody>
                  <a:tcPr marL="7434" marR="7434" marT="7434" marB="0" anchor="ctr"/>
                </a:tc>
                <a:extLst>
                  <a:ext uri="{0D108BD9-81ED-4DB2-BD59-A6C34878D82A}">
                    <a16:rowId xmlns:a16="http://schemas.microsoft.com/office/drawing/2014/main" val="3889081104"/>
                  </a:ext>
                </a:extLst>
              </a:tr>
              <a:tr h="3399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</a:rPr>
                        <a:t>29 367 </a:t>
                      </a:r>
                      <a:r>
                        <a:rPr lang="ru-RU" sz="1800" u="none" strike="noStrike" dirty="0" err="1">
                          <a:effectLst/>
                        </a:rPr>
                        <a:t>куб.м</a:t>
                      </a:r>
                      <a:r>
                        <a:rPr lang="ru-RU" sz="1800" u="none" strike="noStrike" dirty="0">
                          <a:effectLst/>
                        </a:rPr>
                        <a:t>.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4" marR="7434" marT="743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</a:rPr>
                        <a:t>19 615 </a:t>
                      </a:r>
                      <a:r>
                        <a:rPr lang="ru-RU" sz="1800" u="none" strike="noStrike" dirty="0" err="1">
                          <a:effectLst/>
                        </a:rPr>
                        <a:t>куб.м</a:t>
                      </a:r>
                      <a:r>
                        <a:rPr lang="ru-RU" sz="1800" u="none" strike="noStrike" dirty="0">
                          <a:effectLst/>
                        </a:rPr>
                        <a:t>.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4" marR="7434" marT="743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</a:rPr>
                        <a:t>2 510 </a:t>
                      </a:r>
                      <a:r>
                        <a:rPr lang="ru-RU" sz="1800" u="none" strike="noStrike" dirty="0" err="1">
                          <a:effectLst/>
                        </a:rPr>
                        <a:t>куб.м</a:t>
                      </a:r>
                      <a:r>
                        <a:rPr lang="ru-RU" sz="1800" u="none" strike="noStrike" dirty="0">
                          <a:effectLst/>
                        </a:rPr>
                        <a:t>.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4" marR="7434" marT="743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1 336 </a:t>
                      </a:r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куб.м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7434" marR="7434" marT="7434" marB="0" anchor="ctr"/>
                </a:tc>
                <a:extLst>
                  <a:ext uri="{0D108BD9-81ED-4DB2-BD59-A6C34878D82A}">
                    <a16:rowId xmlns:a16="http://schemas.microsoft.com/office/drawing/2014/main" val="4082306452"/>
                  </a:ext>
                </a:extLst>
              </a:tr>
            </a:tbl>
          </a:graphicData>
        </a:graphic>
      </p:graphicFrame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4" t="6496" r="-2310" b="-6496"/>
          <a:stretch/>
        </p:blipFill>
        <p:spPr>
          <a:xfrm>
            <a:off x="247649" y="1904345"/>
            <a:ext cx="4272071" cy="3983410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" t="1" r="13601" b="49075"/>
          <a:stretch/>
        </p:blipFill>
        <p:spPr>
          <a:xfrm>
            <a:off x="4519722" y="1904344"/>
            <a:ext cx="4300752" cy="3756904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40314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000A7-80EF-A74E-B9BB-6C48495B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0"/>
            <a:ext cx="8821644" cy="620688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Вывоз снега с придомовых территорий в 2024 году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428459"/>
              </p:ext>
            </p:extLst>
          </p:nvPr>
        </p:nvGraphicFramePr>
        <p:xfrm>
          <a:off x="539553" y="548670"/>
          <a:ext cx="8147247" cy="56762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20448">
                  <a:extLst>
                    <a:ext uri="{9D8B030D-6E8A-4147-A177-3AD203B41FA5}">
                      <a16:colId xmlns:a16="http://schemas.microsoft.com/office/drawing/2014/main" val="3545505518"/>
                    </a:ext>
                  </a:extLst>
                </a:gridCol>
                <a:gridCol w="995301">
                  <a:extLst>
                    <a:ext uri="{9D8B030D-6E8A-4147-A177-3AD203B41FA5}">
                      <a16:colId xmlns:a16="http://schemas.microsoft.com/office/drawing/2014/main" val="3927972151"/>
                    </a:ext>
                  </a:extLst>
                </a:gridCol>
                <a:gridCol w="1720448">
                  <a:extLst>
                    <a:ext uri="{9D8B030D-6E8A-4147-A177-3AD203B41FA5}">
                      <a16:colId xmlns:a16="http://schemas.microsoft.com/office/drawing/2014/main" val="526945943"/>
                    </a:ext>
                  </a:extLst>
                </a:gridCol>
                <a:gridCol w="995301">
                  <a:extLst>
                    <a:ext uri="{9D8B030D-6E8A-4147-A177-3AD203B41FA5}">
                      <a16:colId xmlns:a16="http://schemas.microsoft.com/office/drawing/2014/main" val="1771045518"/>
                    </a:ext>
                  </a:extLst>
                </a:gridCol>
                <a:gridCol w="1720448">
                  <a:extLst>
                    <a:ext uri="{9D8B030D-6E8A-4147-A177-3AD203B41FA5}">
                      <a16:colId xmlns:a16="http://schemas.microsoft.com/office/drawing/2014/main" val="1612288250"/>
                    </a:ext>
                  </a:extLst>
                </a:gridCol>
                <a:gridCol w="995301">
                  <a:extLst>
                    <a:ext uri="{9D8B030D-6E8A-4147-A177-3AD203B41FA5}">
                      <a16:colId xmlns:a16="http://schemas.microsoft.com/office/drawing/2014/main" val="3045092235"/>
                    </a:ext>
                  </a:extLst>
                </a:gridCol>
              </a:tblGrid>
              <a:tr h="2891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рейсов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рейсов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рейсов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2866731"/>
                  </a:ext>
                </a:extLst>
              </a:tr>
              <a:tr h="1787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Табеева 5,7,11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Химиков 57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Корабельная 45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3362478"/>
                  </a:ext>
                </a:extLst>
              </a:tr>
              <a:tr h="1787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Спортивная 5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Баки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Урманче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Студенческая 61,63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295312"/>
                  </a:ext>
                </a:extLst>
              </a:tr>
              <a:tr h="1787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лет Победы 16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Строителей 40,42,44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Химиков 12Б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245791"/>
                  </a:ext>
                </a:extLst>
              </a:tr>
              <a:tr h="1787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Юности 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Тихая алеея 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Южная 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892478"/>
                  </a:ext>
                </a:extLst>
              </a:tr>
              <a:tr h="1787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лет победы 4,6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Студенческая 10, 10б, 12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Гайнуллина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706842"/>
                  </a:ext>
                </a:extLst>
              </a:tr>
              <a:tr h="1787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Мира 70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Мира 77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Гайнуллина 20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615618"/>
                  </a:ext>
                </a:extLst>
              </a:tr>
              <a:tr h="1787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Сююмбике 13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Мира 96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Гайнуллина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484800"/>
                  </a:ext>
                </a:extLst>
              </a:tr>
              <a:tr h="1787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Баки Урманче 9,11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Строителей 59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Химиков 36г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6276112"/>
                  </a:ext>
                </a:extLst>
              </a:tr>
              <a:tr h="1787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Мира 64,74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Табеева 17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Мира 109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2919444"/>
                  </a:ext>
                </a:extLst>
              </a:tr>
              <a:tr h="1787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лет победы 2/39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Табеева 25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Студенческая 49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364573"/>
                  </a:ext>
                </a:extLst>
              </a:tr>
              <a:tr h="1787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лет победы 12/19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лет Победы 28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Химиков 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3882496"/>
                  </a:ext>
                </a:extLst>
              </a:tr>
              <a:tr h="1787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Баки Урманче 25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Сююмбике 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Корабельная 14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800254"/>
                  </a:ext>
                </a:extLst>
              </a:tr>
              <a:tr h="1787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Баки Урманче 29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Табеева 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Химиков 18а 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71138"/>
                  </a:ext>
                </a:extLst>
              </a:tr>
              <a:tr h="1787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Мира 81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Табеева 15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Корабельная 27,29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479550"/>
                  </a:ext>
                </a:extLst>
              </a:tr>
              <a:tr h="1787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Мира 83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Строителей 22,24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Гайнуллина 14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3644924"/>
                  </a:ext>
                </a:extLst>
              </a:tr>
              <a:tr h="1787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Химиков 52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Тихая аллея 3,5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Студенческая 32Б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5394205"/>
                  </a:ext>
                </a:extLst>
              </a:tr>
              <a:tr h="1787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Табеева 27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Строителей 60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Вокзальная 2А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6776"/>
                  </a:ext>
                </a:extLst>
              </a:tr>
              <a:tr h="1787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Химиков 54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Баки  Урманче 31,33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Строителей 1а,3,3б,3в,5а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893327"/>
                  </a:ext>
                </a:extLst>
              </a:tr>
              <a:tr h="1787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Строителей 28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Химиков 46,46а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Корабельная 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348389"/>
                  </a:ext>
                </a:extLst>
              </a:tr>
              <a:tr h="2025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Школьный бульвар 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Тукая 32,34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Корабельная 30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420767"/>
                  </a:ext>
                </a:extLst>
              </a:tr>
              <a:tr h="1787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Химиков 50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Мира 89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Мира 107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993948"/>
                  </a:ext>
                </a:extLst>
              </a:tr>
              <a:tr h="1787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Химиков 48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Тихая аллея 13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Студенческая 16,18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1474799"/>
                  </a:ext>
                </a:extLst>
              </a:tr>
              <a:tr h="1787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Строителей 25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Баки  Урманче 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лет Победы 27,33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4515890"/>
                  </a:ext>
                </a:extLst>
              </a:tr>
              <a:tr h="1787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Юности 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Гайнуллина 4,6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Химиков 15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0099569"/>
                  </a:ext>
                </a:extLst>
              </a:tr>
              <a:tr h="1787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Юности 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Вокзальная 38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Химиков 12а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9906433"/>
                  </a:ext>
                </a:extLst>
              </a:tr>
              <a:tr h="1787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Студенческая 17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Корабельная 15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Химиков 14б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722788"/>
                  </a:ext>
                </a:extLst>
              </a:tr>
              <a:tr h="1787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Мира 91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Студенческая 13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Химиков 16Г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5797449"/>
                  </a:ext>
                </a:extLst>
              </a:tr>
              <a:tr h="1787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Студенческая 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Строителей 32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Корабельная 7,3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3405117"/>
                  </a:ext>
                </a:extLst>
              </a:tr>
              <a:tr h="17877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Корабельная 26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Юности 14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780030"/>
                  </a:ext>
                </a:extLst>
              </a:tr>
              <a:tr h="178776">
                <a:tc gridSpan="2"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рейсов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47" marR="6247" marT="624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874573"/>
                  </a:ext>
                </a:extLst>
              </a:tr>
            </a:tbl>
          </a:graphicData>
        </a:graphic>
      </p:graphicFrame>
      <p:pic>
        <p:nvPicPr>
          <p:cNvPr id="6" name="Объект 8">
            <a:extLst>
              <a:ext uri="{FF2B5EF4-FFF2-40B4-BE49-F238E27FC236}">
                <a16:creationId xmlns:a16="http://schemas.microsoft.com/office/drawing/2014/main" id="{C62FF37F-D4EC-6245-A840-BD59FC3D1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136" r="388"/>
          <a:stretch/>
        </p:blipFill>
        <p:spPr>
          <a:xfrm>
            <a:off x="467544" y="6237312"/>
            <a:ext cx="8219256" cy="864096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46198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8">
            <a:extLst>
              <a:ext uri="{FF2B5EF4-FFF2-40B4-BE49-F238E27FC236}">
                <a16:creationId xmlns:a16="http://schemas.microsoft.com/office/drawing/2014/main" id="{C62FF37F-D4EC-6245-A840-BD59FC3D1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000A7-80EF-A74E-B9BB-6C48495B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88640"/>
            <a:ext cx="8821644" cy="864096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 по графику ведутся работы по уборке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крыш, входных групп козырьков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образовавшейся наледи, снежных шапок и сосулек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86" y="1268760"/>
            <a:ext cx="2714482" cy="3600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830" y="2083160"/>
            <a:ext cx="2873718" cy="37444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977" y="1572372"/>
            <a:ext cx="2870844" cy="37132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38705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8">
            <a:extLst>
              <a:ext uri="{FF2B5EF4-FFF2-40B4-BE49-F238E27FC236}">
                <a16:creationId xmlns:a16="http://schemas.microsoft.com/office/drawing/2014/main" id="{C62FF37F-D4EC-6245-A840-BD59FC3D1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857250"/>
            <a:ext cx="9108504" cy="605071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000A7-80EF-A74E-B9BB-6C48495B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089" y="190086"/>
            <a:ext cx="8247373" cy="573527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проводятся мероприятия по защите населения и территорий в период весеннего половодья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9792891"/>
              </p:ext>
            </p:extLst>
          </p:nvPr>
        </p:nvGraphicFramePr>
        <p:xfrm>
          <a:off x="501089" y="3212978"/>
          <a:ext cx="8247373" cy="1837268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1406615">
                  <a:extLst>
                    <a:ext uri="{9D8B030D-6E8A-4147-A177-3AD203B41FA5}">
                      <a16:colId xmlns:a16="http://schemas.microsoft.com/office/drawing/2014/main" val="1380192726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427974206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380596952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5667233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809827691"/>
                    </a:ext>
                  </a:extLst>
                </a:gridCol>
                <a:gridCol w="1512166">
                  <a:extLst>
                    <a:ext uri="{9D8B030D-6E8A-4147-A177-3AD203B41FA5}">
                      <a16:colId xmlns:a16="http://schemas.microsoft.com/office/drawing/2014/main" val="3711728307"/>
                    </a:ext>
                  </a:extLst>
                </a:gridCol>
              </a:tblGrid>
              <a:tr h="219711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 сил и средств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6" marR="5576" marT="557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Наличие водооткачивающих средств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6" marR="5576" marT="557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Очистка ливневой канализации, дренажных канав 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6" marR="5576" marT="557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Заготовка песка, гравия, мешков, трапов 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6" marR="5576" marT="5576" marB="0" anchor="ctr"/>
                </a:tc>
                <a:extLst>
                  <a:ext uri="{0D108BD9-81ED-4DB2-BD59-A6C34878D82A}">
                    <a16:rowId xmlns:a16="http://schemas.microsoft.com/office/drawing/2014/main" val="2339731206"/>
                  </a:ext>
                </a:extLst>
              </a:tr>
              <a:tr h="7034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бригад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6" marR="5576" marT="5576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людей 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6" marR="5576" marT="5576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техники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6" marR="5576" marT="5576" marB="0" anchor="ctr">
                    <a:solidFill>
                      <a:schemeClr val="accent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7440396"/>
                  </a:ext>
                </a:extLst>
              </a:tr>
              <a:tr h="29008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6" marR="5576" marT="5576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6" marR="5576" marT="5576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6" marR="5576" marT="55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насосов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6" marR="5576" marT="5576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метров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6" marR="5576" marT="557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560 мешков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6" marR="5576" marT="5576" marB="0" anchor="ctr"/>
                </a:tc>
                <a:extLst>
                  <a:ext uri="{0D108BD9-81ED-4DB2-BD59-A6C34878D82A}">
                    <a16:rowId xmlns:a16="http://schemas.microsoft.com/office/drawing/2014/main" val="2058075950"/>
                  </a:ext>
                </a:extLst>
              </a:tr>
              <a:tr h="2900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мотопомпы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6" marR="5576" marT="5576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тон песка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6" marR="5576" marT="5576" marB="0" anchor="ctr"/>
                </a:tc>
                <a:extLst>
                  <a:ext uri="{0D108BD9-81ED-4DB2-BD59-A6C34878D82A}">
                    <a16:rowId xmlns:a16="http://schemas.microsoft.com/office/drawing/2014/main" val="4126696974"/>
                  </a:ext>
                </a:extLst>
              </a:tr>
              <a:tr h="3339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6" marR="5576" marT="5576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трапов</a:t>
                      </a:r>
                    </a:p>
                  </a:txBody>
                  <a:tcPr marL="5576" marR="5576" marT="5576" marB="0" anchor="ctr"/>
                </a:tc>
                <a:extLst>
                  <a:ext uri="{0D108BD9-81ED-4DB2-BD59-A6C34878D82A}">
                    <a16:rowId xmlns:a16="http://schemas.microsoft.com/office/drawing/2014/main" val="3293099616"/>
                  </a:ext>
                </a:extLst>
              </a:tr>
            </a:tbl>
          </a:graphicData>
        </a:graphic>
      </p:graphicFrame>
      <p:pic>
        <p:nvPicPr>
          <p:cNvPr id="2050" name="Picture 2" descr="https://admmegion.ru/upload/iblock/6cd/1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90" y="886685"/>
            <a:ext cx="3926894" cy="220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kazlenta.kz/uploads/posts/2022-04/1200/1649403459_rabota-6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358" y="857250"/>
            <a:ext cx="3930105" cy="219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4871842"/>
              </p:ext>
            </p:extLst>
          </p:nvPr>
        </p:nvGraphicFramePr>
        <p:xfrm>
          <a:off x="501090" y="5143883"/>
          <a:ext cx="8247373" cy="99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47373">
                  <a:extLst>
                    <a:ext uri="{9D8B030D-6E8A-4147-A177-3AD203B41FA5}">
                      <a16:colId xmlns:a16="http://schemas.microsoft.com/office/drawing/2014/main" val="3107094152"/>
                    </a:ext>
                  </a:extLst>
                </a:gridCol>
              </a:tblGrid>
              <a:tr h="615154"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Весной 2024 года по адресам: ул. Корабельная, д.31; ул. </a:t>
                      </a:r>
                      <a:r>
                        <a:rPr lang="ru-RU" sz="1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Р.Гайнуллина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д.5; ул. Тукая, д.11;</a:t>
                      </a:r>
                      <a:r>
                        <a:rPr lang="ru-RU" sz="1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Школьный б-р, д.3 производились работы по отводу воды от МКД, во избежание затопления подвальных помещений. По пр. Строителей, д.43 из подвала откачивались талые воды.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5725948"/>
                  </a:ext>
                </a:extLst>
              </a:tr>
              <a:tr h="244738"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1005453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59803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8">
            <a:extLst>
              <a:ext uri="{FF2B5EF4-FFF2-40B4-BE49-F238E27FC236}">
                <a16:creationId xmlns:a16="http://schemas.microsoft.com/office/drawing/2014/main" id="{C62FF37F-D4EC-6245-A840-BD59FC3D1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000A7-80EF-A74E-B9BB-6C48495B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20" y="1"/>
            <a:ext cx="8534813" cy="571480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 капитальный ремонт в 2024 году (Всего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МКД)  </a:t>
            </a:r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6605263"/>
              </p:ext>
            </p:extLst>
          </p:nvPr>
        </p:nvGraphicFramePr>
        <p:xfrm>
          <a:off x="357159" y="571481"/>
          <a:ext cx="8463374" cy="5161002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31347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76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18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Вид работ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55" marR="6755" marT="67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МКД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55" marR="6755" marT="67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Адреса объекта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55" marR="6755" marT="675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76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Ремонт кровли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55" marR="6755" marT="67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пр-кт. Строителей, д. 46; ул. Вокзальная, д. 4;</a:t>
                      </a:r>
                    </a:p>
                    <a:p>
                      <a:pPr algn="l" fontAlgn="ctr"/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ул. Корабельная, д. 12, 27;</a:t>
                      </a:r>
                      <a:r>
                        <a:rPr lang="ru-RU" sz="1600" b="0" i="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ул. Южная, д. 4, 36;  пр-кт. Химиков д.12Б; ул. Студенческая д. 63;</a:t>
                      </a:r>
                    </a:p>
                    <a:p>
                      <a:pPr algn="l" fontAlgn="ctr"/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ул. 30 лет Победы, д.12/19; ул. Юности, д. 36;</a:t>
                      </a:r>
                    </a:p>
                    <a:p>
                      <a:pPr algn="l" fontAlgn="ctr"/>
                      <a:r>
                        <a:rPr lang="ru-RU" sz="1600" b="0" i="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пр-кт</a:t>
                      </a:r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. Мира, д. 70, 89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81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Ремонт/замена лифтового оборудования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55" marR="6755" marT="67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ул. Южная, д. 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561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Ремонт/ утепление  фасада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55" marR="6755" marT="67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пр-кт. Строителей, д. 5, 11А, 30;</a:t>
                      </a:r>
                    </a:p>
                    <a:p>
                      <a:pPr algn="l" fontAlgn="ctr"/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пр-кт. Химиков, д. 30, 51;</a:t>
                      </a:r>
                    </a:p>
                    <a:p>
                      <a:pPr algn="l" fontAlgn="ctr"/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ул. Корабельная, д. 11А,15А;  </a:t>
                      </a:r>
                    </a:p>
                    <a:p>
                      <a:pPr algn="l" fontAlgn="ctr"/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ул. Тукая, д. 17; ул. Южная, д. 4;</a:t>
                      </a:r>
                    </a:p>
                    <a:p>
                      <a:pPr algn="l" fontAlgn="ctr"/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пр-кт. Мира, д. 18, 89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73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Установка узлов регулирования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55" marR="6755" marT="67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пр-кт. Строителей, д. 32;</a:t>
                      </a:r>
                    </a:p>
                    <a:p>
                      <a:pPr algn="l" fontAlgn="ctr"/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пр-кт. Химиков, д. 7, 9Б, 9В; </a:t>
                      </a:r>
                    </a:p>
                    <a:p>
                      <a:pPr algn="l" fontAlgn="ctr"/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ул. Баки Урманче, д. 3, 9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37378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8">
            <a:extLst>
              <a:ext uri="{FF2B5EF4-FFF2-40B4-BE49-F238E27FC236}">
                <a16:creationId xmlns:a16="http://schemas.microsoft.com/office/drawing/2014/main" id="{C62FF37F-D4EC-6245-A840-BD59FC3D1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000A7-80EF-A74E-B9BB-6C48495B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20" y="1"/>
            <a:ext cx="8534813" cy="571480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 капитальный ремонт в 2024 году (Всего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МКД) </a:t>
            </a:r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1406663"/>
              </p:ext>
            </p:extLst>
          </p:nvPr>
        </p:nvGraphicFramePr>
        <p:xfrm>
          <a:off x="395535" y="571481"/>
          <a:ext cx="8424996" cy="5127261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32403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045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40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Вид работ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55" marR="6755" marT="67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</a:t>
                      </a:r>
                    </a:p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МКД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55" marR="6755" marT="67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Адреса объекта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55" marR="6755" marT="675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93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Ремонт внутридомовой инженерной системы  теплоснабжения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55" marR="6755" marT="67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пр-кт. Строителей, д. 30, 32; </a:t>
                      </a:r>
                    </a:p>
                    <a:p>
                      <a:pPr algn="l" fontAlgn="ctr"/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пр-кт. Химиков, д. 7, 9Б, 9В, 30Б, 30, 51;</a:t>
                      </a:r>
                    </a:p>
                    <a:p>
                      <a:pPr algn="l" fontAlgn="ctr"/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ул. Баки Урманче, д. 3, 9; </a:t>
                      </a:r>
                    </a:p>
                    <a:p>
                      <a:pPr algn="l" fontAlgn="ctr"/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ул. Корабельная, д. 11А ,15А; </a:t>
                      </a:r>
                    </a:p>
                    <a:p>
                      <a:pPr algn="l" fontAlgn="ctr"/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ул. Юности, д. 14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53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Ремонт внутридомовой инженерной системы ГВС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55" marR="6755" marT="67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ул. Вокзальная, д. 4; ул. Корабельная, д. 27;</a:t>
                      </a:r>
                    </a:p>
                    <a:p>
                      <a:pPr algn="l" fontAlgn="ctr"/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ул. 30 лет Победы, д. 2/39,</a:t>
                      </a:r>
                      <a:r>
                        <a:rPr lang="ru-RU" sz="1600" b="0" i="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 15,17;</a:t>
                      </a:r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l" fontAlgn="ctr"/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ул. Менделеева, д. 13,13А; ул. Гагарина, д.23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53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Ремонт внутридомовой инженерной системы ХВС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55" marR="6755" marT="67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ул. Вокзальная, д. 4; ул. Корабельная, д. 27;</a:t>
                      </a:r>
                    </a:p>
                    <a:p>
                      <a:pPr algn="l" fontAlgn="ctr"/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ул. 30 лет Победы, д. 2/39, 15,17;</a:t>
                      </a:r>
                    </a:p>
                    <a:p>
                      <a:pPr algn="l" fontAlgn="ctr"/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ул. Менделеева, д. 13, 13А; ул. Гагарина, д.23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11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Ремонт внутридомовой инженерной системы водоотведения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55" marR="6755" marT="67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ул. Вокзальная, д. 4; ул. Корабельная, д. 27;</a:t>
                      </a:r>
                    </a:p>
                    <a:p>
                      <a:pPr algn="l" fontAlgn="ctr"/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ул. 30 лет Победы, д. 2/39, 15,17;</a:t>
                      </a:r>
                    </a:p>
                    <a:p>
                      <a:pPr algn="l" fontAlgn="ctr"/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ул. Менделеева, д. 13, 13А; ул. Гагарина, д.23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345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Ремонт внутридомовой инженерной системы электроснабжения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55" marR="6755" marT="67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пр-кт. Химиков, д. 8, 30; </a:t>
                      </a:r>
                    </a:p>
                    <a:p>
                      <a:pPr algn="l" fontAlgn="ctr"/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ул. Корабельная, д. 11А;    </a:t>
                      </a:r>
                    </a:p>
                    <a:p>
                      <a:pPr algn="l" fontAlgn="ctr"/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ул. Юности, д. 14, 36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37378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Объект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Заголовок 1"/>
          <p:cNvSpPr>
            <a:spLocks noGrp="1"/>
          </p:cNvSpPr>
          <p:nvPr>
            <p:ph type="title"/>
          </p:nvPr>
        </p:nvSpPr>
        <p:spPr>
          <a:xfrm>
            <a:off x="285750" y="188640"/>
            <a:ext cx="8534400" cy="576064"/>
          </a:xfrm>
        </p:spPr>
        <p:txBody>
          <a:bodyPr/>
          <a:lstStyle/>
          <a:p>
            <a:pPr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капитального ремонта на 2025 год (Всего </a:t>
            </a:r>
            <a:r>
              <a:rPr lang="ru-RU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МКД)  </a:t>
            </a:r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3806014"/>
              </p:ext>
            </p:extLst>
          </p:nvPr>
        </p:nvGraphicFramePr>
        <p:xfrm>
          <a:off x="395536" y="764704"/>
          <a:ext cx="8424614" cy="4824536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3384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440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8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Вид работ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55" marR="6755" marT="67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МКД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55" marR="6755" marT="67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Адреса объекта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55" marR="6755" marT="6756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60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Ремонт/замена лифтового оборудования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55" marR="6755" marT="67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7620" marR="7620" marT="7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ул. Южная, д. 4;</a:t>
                      </a:r>
                    </a:p>
                    <a:p>
                      <a:pPr algn="l" fontAlgn="ctr"/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ул. Студенческая, д. 51;</a:t>
                      </a:r>
                    </a:p>
                    <a:p>
                      <a:pPr algn="l" fontAlgn="ctr"/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ул. Корабельная, д. 36;</a:t>
                      </a:r>
                    </a:p>
                    <a:p>
                      <a:pPr algn="l" fontAlgn="ctr"/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ул. Вокзальная, д. 6;</a:t>
                      </a:r>
                    </a:p>
                    <a:p>
                      <a:pPr algn="l" fontAlgn="ctr"/>
                      <a:r>
                        <a:rPr lang="ru-RU" sz="1600" b="0" i="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пр-кт</a:t>
                      </a:r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. Химиков, д. 20</a:t>
                      </a:r>
                      <a:r>
                        <a:rPr lang="en-US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1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96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Ремонт/ утепление  фасада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55" marR="6755" marT="67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7620" marR="7620" marT="7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пр-кт. Строителей, д. 11В; </a:t>
                      </a:r>
                    </a:p>
                    <a:p>
                      <a:pPr algn="l" fontAlgn="ctr"/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ул. Вокзальная, д. 34</a:t>
                      </a:r>
                      <a:r>
                        <a:rPr lang="en-US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</a:p>
                    <a:p>
                      <a:pPr algn="l" fontAlgn="ctr"/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ул. Корабельная, д. </a:t>
                      </a:r>
                      <a:r>
                        <a:rPr lang="en-US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</a:p>
                    <a:p>
                      <a:pPr algn="l" fontAlgn="ctr"/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ул. Тукая, д. 1</a:t>
                      </a:r>
                      <a:r>
                        <a:rPr lang="en-US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</a:p>
                    <a:p>
                      <a:pPr algn="l" fontAlgn="ctr"/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ул.</a:t>
                      </a:r>
                      <a:r>
                        <a:rPr lang="ru-RU" sz="1600" b="0" i="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 Юности,</a:t>
                      </a:r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д. 14</a:t>
                      </a:r>
                      <a:r>
                        <a:rPr lang="ru-RU" sz="1600" b="0" i="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1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05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Установка противопожарной</a:t>
                      </a:r>
                      <a:r>
                        <a:rPr lang="ru-RU" sz="16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 защиты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55" marR="6755" marT="67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620" marR="7620" marT="76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пр-кт. Химиков, д. 6</a:t>
                      </a:r>
                    </a:p>
                  </a:txBody>
                  <a:tcPr marL="7620" marR="7620" marT="7621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37028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Объект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424614" cy="571500"/>
          </a:xfrm>
        </p:spPr>
        <p:txBody>
          <a:bodyPr/>
          <a:lstStyle/>
          <a:p>
            <a:pPr eaLnBrk="1" hangingPunct="1"/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капитального ремонта на 2025 год (Всего </a:t>
            </a:r>
            <a:r>
              <a:rPr lang="ru-RU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МКД) </a:t>
            </a:r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5263252"/>
              </p:ext>
            </p:extLst>
          </p:nvPr>
        </p:nvGraphicFramePr>
        <p:xfrm>
          <a:off x="395536" y="571501"/>
          <a:ext cx="8352929" cy="5089746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3313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0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87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18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Вид работ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55" marR="6755" marT="67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МКД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55" marR="6755" marT="67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Адреса объекта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55" marR="6755" marT="675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59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Ремонт внутридомовой инженерной системы  теплоснабжения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55" marR="6755" marT="67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 fontAlgn="ctr"/>
                      <a:r>
                        <a:rPr lang="ru-RU" sz="1600" b="0" i="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пр-кт</a:t>
                      </a:r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. Строителей, д. 8;</a:t>
                      </a:r>
                    </a:p>
                    <a:p>
                      <a:pPr algn="l" fontAlgn="ctr"/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пр-кт. Химиков, д. 46;</a:t>
                      </a:r>
                    </a:p>
                    <a:p>
                      <a:pPr algn="l" fontAlgn="ctr"/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ул. Тукая, д. 30, 38 </a:t>
                      </a:r>
                    </a:p>
                    <a:p>
                      <a:pPr algn="l" fontAlgn="ctr"/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87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Ремонт внутридомовой инженерной системы ГВС и ХВС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55" marR="6755" marT="67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пр-кт</a:t>
                      </a:r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. Химиков, д. 22;</a:t>
                      </a:r>
                    </a:p>
                    <a:p>
                      <a:pPr algn="l" fontAlgn="ctr"/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ул. Студенческая, д. </a:t>
                      </a:r>
                      <a:r>
                        <a:rPr lang="en-US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</a:t>
                      </a:r>
                      <a:r>
                        <a:rPr lang="en-US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Б, 63</a:t>
                      </a:r>
                    </a:p>
                    <a:p>
                      <a:pPr algn="l" fontAlgn="ctr"/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87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Ремонт внутридомовой инженерной системы водоотведения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55" marR="6755" marT="67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пр-кт</a:t>
                      </a:r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. Химиков, д. 22;</a:t>
                      </a: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ул. Студенческая, д. 63</a:t>
                      </a:r>
                    </a:p>
                    <a:p>
                      <a:pPr algn="l" fontAlgn="ctr"/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044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Ремонт внутридомовой инженерной системы электроснабжения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55" marR="6755" marT="675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б-р. Школьный д. 4; </a:t>
                      </a:r>
                    </a:p>
                    <a:p>
                      <a:pPr algn="l" fontAlgn="ctr"/>
                      <a:r>
                        <a:rPr lang="ru-RU" sz="1600" b="0" i="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пр-кт</a:t>
                      </a:r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. Строителей д. 22А, 33А;  </a:t>
                      </a:r>
                    </a:p>
                    <a:p>
                      <a:pPr algn="l" fontAlgn="ctr"/>
                      <a:r>
                        <a:rPr lang="ru-RU" sz="1600" b="0" i="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пр-кт</a:t>
                      </a:r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. Химиков, д. 14А</a:t>
                      </a:r>
                      <a:r>
                        <a:rPr lang="en-US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, 18</a:t>
                      </a:r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</a:t>
                      </a:r>
                      <a:r>
                        <a:rPr lang="en-US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1600" b="0" i="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 36</a:t>
                      </a:r>
                      <a:r>
                        <a:rPr lang="ru-RU" sz="1600" b="0" i="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А</a:t>
                      </a:r>
                      <a:r>
                        <a:rPr lang="en-US" sz="1600" b="0" i="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ru-RU" sz="1600" b="0" i="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i="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  <a:r>
                        <a:rPr lang="ru-RU" sz="1600" b="0" i="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  <a:endParaRPr lang="en-US" sz="1600" b="0" i="0" u="none" strike="noStrike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 fontAlgn="ctr"/>
                      <a:r>
                        <a:rPr lang="ru-RU" sz="1600" b="0" i="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ул.</a:t>
                      </a:r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Вокзальная,  д. 10</a:t>
                      </a:r>
                      <a:r>
                        <a:rPr lang="en-US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r>
                        <a:rPr lang="en-US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4,</a:t>
                      </a:r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30,36</a:t>
                      </a:r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  <a:endParaRPr lang="en-US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 fontAlgn="ctr"/>
                      <a:r>
                        <a:rPr lang="ru-RU" sz="1600" b="0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ул.</a:t>
                      </a:r>
                      <a:r>
                        <a:rPr lang="ru-RU" sz="1600" b="0" i="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 Студенческая, д. 17;</a:t>
                      </a:r>
                    </a:p>
                    <a:p>
                      <a:pPr algn="l" fontAlgn="ctr"/>
                      <a:r>
                        <a:rPr lang="ru-RU" sz="1600" b="0" i="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ул. Тукая, д. 12</a:t>
                      </a:r>
                      <a:r>
                        <a:rPr lang="en-US" sz="1600" b="0" i="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ru-RU" sz="1600" b="0" i="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b="0" i="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endParaRPr lang="ru-RU" sz="16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00184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8">
            <a:extLst>
              <a:ext uri="{FF2B5EF4-FFF2-40B4-BE49-F238E27FC236}">
                <a16:creationId xmlns:a16="http://schemas.microsoft.com/office/drawing/2014/main" id="{C62FF37F-D4EC-6245-A840-BD59FC3D1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000A7-80EF-A74E-B9BB-6C48495B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001156" cy="571480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Реализована программа «НАШ ДВОР» в 2024 году </a:t>
            </a: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8640715"/>
              </p:ext>
            </p:extLst>
          </p:nvPr>
        </p:nvGraphicFramePr>
        <p:xfrm>
          <a:off x="428596" y="642921"/>
          <a:ext cx="8429684" cy="5072100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4671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9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8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88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АДРЕС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</a:t>
                      </a:r>
                    </a:p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МКД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МИКРОРАЙОН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3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ул. Юности, д. 9В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 квартал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3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ул. Тукая, д. 19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 квартал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3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ул. Тукая, д. 17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 квартал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3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ул. Корабельная, д. 14Б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 квартал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3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пр-кт</a:t>
                      </a:r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. Химиков, д. 38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 квартал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08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ул. Корабельная, д. 38, ул. Корабельная, д. 40, </a:t>
                      </a:r>
                    </a:p>
                    <a:p>
                      <a:pPr algn="l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ул. Студенческая, д. 35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СУЗ квартал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93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ул. Корабельная, д. 36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СУЗ квартал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93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ул. Студенческая, д. 25, ул. Студенческая, д. 27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СУЗ квартал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93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ул. Студенческая, д. 27А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СУЗ квартал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93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ул. Студенческая, д. 31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СУЗ квартал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93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ул. 30 лет Победы, д. 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СУЗ квартал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93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ул. Корабельная, д. 45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93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ул. </a:t>
                      </a:r>
                      <a:r>
                        <a:rPr lang="ru-RU" sz="16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Чишмале</a:t>
                      </a:r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, д. 10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29Б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93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ул. </a:t>
                      </a:r>
                      <a:r>
                        <a:rPr lang="ru-RU" sz="16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Чишмале</a:t>
                      </a:r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, д. 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29Б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93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ул. 30 лет Победы, д. 12/19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СО квартал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22246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дворов / 18 МКД</a:t>
                      </a:r>
                      <a:endParaRPr lang="ru-RU" sz="2000" b="1" i="0" u="none" strike="noStrike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3737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C62FF37F-D4EC-6245-A840-BD59FC3D12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000A7-80EF-A74E-B9BB-6C48495B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303" y="214291"/>
            <a:ext cx="8534813" cy="500066"/>
          </a:xfrm>
          <a:noFill/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функции представительств УК «Жильё»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461" y="1124744"/>
            <a:ext cx="8502655" cy="39010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sz="1650" dirty="0">
                <a:latin typeface="Times New Roman" pitchFamily="18" charset="0"/>
                <a:cs typeface="Times New Roman" pitchFamily="18" charset="0"/>
              </a:rPr>
              <a:t>Прием собственников и пользователей помещений в многоквартирных домах.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sz="1650" dirty="0">
                <a:latin typeface="Times New Roman" pitchFamily="18" charset="0"/>
                <a:cs typeface="Times New Roman" pitchFamily="18" charset="0"/>
              </a:rPr>
              <a:t>Предоставления оперативных ответов на поступающие вопросы, а также оказания любой другой помощи собственнику или пользователю помещения в многоквартирном доме по возникающему у него вопросу, связанному с управлением многоквартирным домом, собственником, пользователем помещения в котором он является.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sz="1650" dirty="0">
                <a:latin typeface="Times New Roman" pitchFamily="18" charset="0"/>
                <a:cs typeface="Times New Roman" pitchFamily="18" charset="0"/>
              </a:rPr>
              <a:t> Совместная работа с Председателями СТОС. 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sz="1650" dirty="0">
                <a:latin typeface="Times New Roman" pitchFamily="18" charset="0"/>
                <a:cs typeface="Times New Roman" pitchFamily="18" charset="0"/>
              </a:rPr>
              <a:t>Контроль качества выполняемых работ подрядными организациями по территориальной принадлежности. 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sz="1650" dirty="0">
                <a:latin typeface="Times New Roman" pitchFamily="18" charset="0"/>
                <a:cs typeface="Times New Roman" pitchFamily="18" charset="0"/>
              </a:rPr>
              <a:t>Участие в подготовке капитального ремонта и текущего ремонта. 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sz="1650" dirty="0">
                <a:latin typeface="Times New Roman" pitchFamily="18" charset="0"/>
                <a:cs typeface="Times New Roman" pitchFamily="18" charset="0"/>
              </a:rPr>
              <a:t>Работа с камерами видеонаблюдения с совместно с представителями АО «</a:t>
            </a:r>
            <a:r>
              <a:rPr lang="ru-RU" sz="1650" dirty="0" err="1">
                <a:latin typeface="Times New Roman" pitchFamily="18" charset="0"/>
                <a:cs typeface="Times New Roman" pitchFamily="18" charset="0"/>
              </a:rPr>
              <a:t>Таттелеком</a:t>
            </a:r>
            <a:r>
              <a:rPr lang="ru-RU" sz="1650" dirty="0">
                <a:latin typeface="Times New Roman" pitchFamily="18" charset="0"/>
                <a:cs typeface="Times New Roman" pitchFamily="18" charset="0"/>
              </a:rPr>
              <a:t>».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83818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8">
            <a:extLst>
              <a:ext uri="{FF2B5EF4-FFF2-40B4-BE49-F238E27FC236}">
                <a16:creationId xmlns:a16="http://schemas.microsoft.com/office/drawing/2014/main" id="{C62FF37F-D4EC-6245-A840-BD59FC3D1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000A7-80EF-A74E-B9BB-6C48495B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303" y="116632"/>
            <a:ext cx="8534813" cy="411663"/>
          </a:xfrm>
          <a:noFill/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программы «Наш двор»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75868"/>
            <a:ext cx="3888432" cy="48413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684660"/>
            <a:ext cx="3816424" cy="4832572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49077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8">
            <a:extLst>
              <a:ext uri="{FF2B5EF4-FFF2-40B4-BE49-F238E27FC236}">
                <a16:creationId xmlns:a16="http://schemas.microsoft.com/office/drawing/2014/main" id="{C62FF37F-D4EC-6245-A840-BD59FC3D1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000A7-80EF-A74E-B9BB-6C48495B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303" y="116632"/>
            <a:ext cx="8534813" cy="411663"/>
          </a:xfrm>
          <a:noFill/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программы «Наш двор»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764704"/>
            <a:ext cx="7992888" cy="4698523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14545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8">
            <a:extLst>
              <a:ext uri="{FF2B5EF4-FFF2-40B4-BE49-F238E27FC236}">
                <a16:creationId xmlns:a16="http://schemas.microsoft.com/office/drawing/2014/main" id="{C62FF37F-D4EC-6245-A840-BD59FC3D1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000A7-80EF-A74E-B9BB-6C48495B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93" y="116632"/>
            <a:ext cx="8534813" cy="454466"/>
          </a:xfrm>
          <a:noFill/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программы «Наш двор»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94033"/>
            <a:ext cx="4104456" cy="4695207"/>
          </a:xfr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907940"/>
            <a:ext cx="3816424" cy="468130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22548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8">
            <a:extLst>
              <a:ext uri="{FF2B5EF4-FFF2-40B4-BE49-F238E27FC236}">
                <a16:creationId xmlns:a16="http://schemas.microsoft.com/office/drawing/2014/main" id="{C62FF37F-D4EC-6245-A840-BD59FC3D1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000A7-80EF-A74E-B9BB-6C48495B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58" y="260649"/>
            <a:ext cx="8319298" cy="504056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программы «НАШ ДВОР» на 2025 год </a:t>
            </a: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6754977"/>
              </p:ext>
            </p:extLst>
          </p:nvPr>
        </p:nvGraphicFramePr>
        <p:xfrm>
          <a:off x="357158" y="908720"/>
          <a:ext cx="8429684" cy="4680519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4671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9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8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20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АДРЕС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</a:t>
                      </a:r>
                    </a:p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МКД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МИКРОРАЙОН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351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пр-кт</a:t>
                      </a:r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. Химиков, д. 36, д. 36Г; ул. Тукая, д. 39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 квартал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9351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пр-кт</a:t>
                      </a:r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. Химиков, д. 36А, д. 36Б,</a:t>
                      </a:r>
                      <a:r>
                        <a:rPr lang="ru-RU" sz="16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 д. 36В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 квартал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8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 err="1">
                          <a:latin typeface="Times New Roman" pitchFamily="18" charset="0"/>
                          <a:cs typeface="Times New Roman" pitchFamily="18" charset="0"/>
                        </a:rPr>
                        <a:t>пр-кт</a:t>
                      </a:r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. Химиков, д. 14Б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36 микрорайон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74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ул. Юности, д. 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квартал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93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ул. Корабельная, д. 14А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 квартал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93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ул. Юности, д. 21В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 квартал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93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ул. Юности, д. 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 квартал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93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ул. Вокзальная, д. 38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 микрорайон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21012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 дворов / 12 МКД</a:t>
                      </a:r>
                      <a:endParaRPr lang="ru-RU" sz="2000" b="1" i="0" u="none" strike="noStrike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72354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363272" cy="464096"/>
          </a:xfrm>
          <a:noFill/>
        </p:spPr>
        <p:txBody>
          <a:bodyPr>
            <a:normAutofit fontScale="90000"/>
          </a:bodyPr>
          <a:lstStyle/>
          <a:p>
            <a:r>
              <a:rPr lang="ru-RU" sz="3000" b="1" dirty="0"/>
              <a:t/>
            </a:r>
            <a:br>
              <a:rPr lang="ru-RU" sz="3000" b="1" dirty="0"/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Проведена Санитарная и формовочная обрезка деревьев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9795722"/>
              </p:ext>
            </p:extLst>
          </p:nvPr>
        </p:nvGraphicFramePr>
        <p:xfrm>
          <a:off x="457200" y="764705"/>
          <a:ext cx="8363272" cy="4832026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8363272">
                  <a:extLst>
                    <a:ext uri="{9D8B030D-6E8A-4147-A177-3AD203B41FA5}">
                      <a16:colId xmlns:a16="http://schemas.microsoft.com/office/drawing/2014/main" val="831779443"/>
                    </a:ext>
                  </a:extLst>
                </a:gridCol>
              </a:tblGrid>
              <a:tr h="3233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Адреса домов</a:t>
                      </a:r>
                      <a:endParaRPr lang="ru-RU" sz="1600" b="1" i="1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extLst>
                  <a:ext uri="{0D108BD9-81ED-4DB2-BD59-A6C34878D82A}">
                    <a16:rowId xmlns:a16="http://schemas.microsoft.com/office/drawing/2014/main" val="2541115599"/>
                  </a:ext>
                </a:extLst>
              </a:tr>
              <a:tr h="3257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ул. Тукая, д. 17,</a:t>
                      </a:r>
                      <a:r>
                        <a:rPr lang="ru-RU" sz="1600" b="0" i="0" u="none" strike="noStrike" baseline="0" dirty="0">
                          <a:solidFill>
                            <a:srgbClr val="000000"/>
                          </a:solidFill>
                          <a:latin typeface="Times New Roman"/>
                        </a:rPr>
                        <a:t> 19 (Корчевание пней)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85964535"/>
                  </a:ext>
                </a:extLst>
              </a:tr>
              <a:tr h="4439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ул. Тукая, д. 10, 11, 17, 24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1036348"/>
                  </a:ext>
                </a:extLst>
              </a:tr>
              <a:tr h="3974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ул. Строителей,</a:t>
                      </a:r>
                      <a:r>
                        <a:rPr lang="ru-RU" sz="1600" b="0" i="0" u="none" strike="noStrike" baseline="0" dirty="0">
                          <a:solidFill>
                            <a:srgbClr val="000000"/>
                          </a:solidFill>
                          <a:latin typeface="Times New Roman"/>
                        </a:rPr>
                        <a:t> д. 1А, 3, 3Б, 3В, 4Б, 5, 6, 6Б, 7, 8А, 8Б, 11Б, 22А, 24, 40, 42, 44, 50, 54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14348252"/>
                  </a:ext>
                </a:extLst>
              </a:tr>
              <a:tr h="432166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ул. Корабельная, д. 11, 11А, 14Б, 15А,</a:t>
                      </a:r>
                      <a:r>
                        <a:rPr lang="ru-RU" sz="1600" b="0" i="0" u="none" strike="noStrike" baseline="0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19, 27, 30, 36, 38, 40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597560101"/>
                  </a:ext>
                </a:extLst>
              </a:tr>
              <a:tr h="4495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ул. Вокзальная,</a:t>
                      </a:r>
                      <a:r>
                        <a:rPr lang="ru-RU" sz="1600" b="0" i="0" u="none" strike="noStrike" baseline="0" dirty="0">
                          <a:solidFill>
                            <a:srgbClr val="000000"/>
                          </a:solidFill>
                          <a:latin typeface="Times New Roman"/>
                        </a:rPr>
                        <a:t> д. 2, 2А, 32, 38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39130214"/>
                  </a:ext>
                </a:extLst>
              </a:tr>
              <a:tr h="5046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пр-кт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. Химиков, д. 2, 18А,</a:t>
                      </a:r>
                      <a:r>
                        <a:rPr lang="ru-RU" sz="1600" b="0" i="0" u="none" strike="noStrike" baseline="0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36Б, 44, 46, 46А, 46Б, 48, 54, 57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23940061"/>
                  </a:ext>
                </a:extLst>
              </a:tr>
              <a:tr h="2995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ул. 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Сююмбике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,</a:t>
                      </a:r>
                      <a:r>
                        <a:rPr lang="ru-RU" sz="1600" b="0" i="0" u="none" strike="noStrike" baseline="0" dirty="0">
                          <a:solidFill>
                            <a:srgbClr val="000000"/>
                          </a:solidFill>
                          <a:latin typeface="Times New Roman"/>
                        </a:rPr>
                        <a:t> д. 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36951483"/>
                  </a:ext>
                </a:extLst>
              </a:tr>
              <a:tr h="4723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ул. Юности, д. 6, 8, 9В, 12, 14А, 19, 20А, 24, 36А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62367306"/>
                  </a:ext>
                </a:extLst>
              </a:tr>
              <a:tr h="4288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ул. Тихая аллея, д. 5, 9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05318207"/>
                  </a:ext>
                </a:extLst>
              </a:tr>
              <a:tr h="4288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ул. Школьный бульвар,</a:t>
                      </a:r>
                      <a:r>
                        <a:rPr lang="ru-RU" sz="1600" b="0" i="0" u="none" strike="noStrike" baseline="0" dirty="0">
                          <a:solidFill>
                            <a:srgbClr val="000000"/>
                          </a:solidFill>
                          <a:latin typeface="Times New Roman"/>
                        </a:rPr>
                        <a:t> д. 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72356541"/>
                  </a:ext>
                </a:extLst>
              </a:tr>
              <a:tr h="3257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ул. Спортивная, д. 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996628785"/>
                  </a:ext>
                </a:extLst>
              </a:tr>
            </a:tbl>
          </a:graphicData>
        </a:graphic>
      </p:graphicFrame>
      <p:pic>
        <p:nvPicPr>
          <p:cNvPr id="4" name="Объект 8">
            <a:extLst>
              <a:ext uri="{FF2B5EF4-FFF2-40B4-BE49-F238E27FC236}">
                <a16:creationId xmlns:a16="http://schemas.microsoft.com/office/drawing/2014/main" id="{C62FF37F-D4EC-6245-A840-BD59FC3D1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136" r="388"/>
          <a:stretch/>
        </p:blipFill>
        <p:spPr>
          <a:xfrm>
            <a:off x="0" y="5733256"/>
            <a:ext cx="9108504" cy="1124744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76207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147248" cy="464096"/>
          </a:xfrm>
          <a:noFill/>
        </p:spPr>
        <p:txBody>
          <a:bodyPr>
            <a:normAutofit fontScale="90000"/>
          </a:bodyPr>
          <a:lstStyle/>
          <a:p>
            <a:r>
              <a:rPr lang="ru-RU" sz="3000" b="1" dirty="0"/>
              <a:t/>
            </a:r>
            <a:br>
              <a:rPr lang="ru-RU" sz="3000" b="1" dirty="0"/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Обрезка деревьев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08721"/>
            <a:ext cx="2545854" cy="4608512"/>
          </a:xfr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908720"/>
            <a:ext cx="2432869" cy="46085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596" y="908720"/>
            <a:ext cx="3031872" cy="46085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Объект 8">
            <a:extLst>
              <a:ext uri="{FF2B5EF4-FFF2-40B4-BE49-F238E27FC236}">
                <a16:creationId xmlns:a16="http://schemas.microsoft.com/office/drawing/2014/main" id="{C62FF37F-D4EC-6245-A840-BD59FC3D12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3136" r="388"/>
          <a:stretch/>
        </p:blipFill>
        <p:spPr>
          <a:xfrm>
            <a:off x="395536" y="5589240"/>
            <a:ext cx="8532948" cy="1152128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38131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564" y="188640"/>
            <a:ext cx="7895220" cy="360040"/>
          </a:xfrm>
          <a:noFill/>
        </p:spPr>
        <p:txBody>
          <a:bodyPr>
            <a:noAutofit/>
          </a:bodyPr>
          <a:lstStyle/>
          <a:p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Обрезка деревьев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64" y="842305"/>
            <a:ext cx="3924436" cy="48909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588" y="827447"/>
            <a:ext cx="3827859" cy="50189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Объект 8">
            <a:extLst>
              <a:ext uri="{FF2B5EF4-FFF2-40B4-BE49-F238E27FC236}">
                <a16:creationId xmlns:a16="http://schemas.microsoft.com/office/drawing/2014/main" id="{C62FF37F-D4EC-6245-A840-BD59FC3D12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3136" r="388"/>
          <a:stretch/>
        </p:blipFill>
        <p:spPr>
          <a:xfrm>
            <a:off x="647564" y="5733256"/>
            <a:ext cx="8280920" cy="1124744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98577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000A7-80EF-A74E-B9BB-6C48495B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303" y="116632"/>
            <a:ext cx="8534813" cy="432048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по тарифам в 2024 году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8">
            <a:extLst>
              <a:ext uri="{FF2B5EF4-FFF2-40B4-BE49-F238E27FC236}">
                <a16:creationId xmlns:a16="http://schemas.microsoft.com/office/drawing/2014/main" id="{C62FF37F-D4EC-6245-A840-BD59FC3D1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136" r="388"/>
          <a:stretch/>
        </p:blipFill>
        <p:spPr>
          <a:xfrm>
            <a:off x="93964" y="6099691"/>
            <a:ext cx="8592836" cy="857701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37</a:t>
            </a:fld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2029852"/>
              </p:ext>
            </p:extLst>
          </p:nvPr>
        </p:nvGraphicFramePr>
        <p:xfrm>
          <a:off x="467544" y="548662"/>
          <a:ext cx="8339571" cy="54574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67097">
                  <a:extLst>
                    <a:ext uri="{9D8B030D-6E8A-4147-A177-3AD203B41FA5}">
                      <a16:colId xmlns:a16="http://schemas.microsoft.com/office/drawing/2014/main" val="880886705"/>
                    </a:ext>
                  </a:extLst>
                </a:gridCol>
                <a:gridCol w="738679">
                  <a:extLst>
                    <a:ext uri="{9D8B030D-6E8A-4147-A177-3AD203B41FA5}">
                      <a16:colId xmlns:a16="http://schemas.microsoft.com/office/drawing/2014/main" val="1556470407"/>
                    </a:ext>
                  </a:extLst>
                </a:gridCol>
                <a:gridCol w="802911">
                  <a:extLst>
                    <a:ext uri="{9D8B030D-6E8A-4147-A177-3AD203B41FA5}">
                      <a16:colId xmlns:a16="http://schemas.microsoft.com/office/drawing/2014/main" val="3134235282"/>
                    </a:ext>
                  </a:extLst>
                </a:gridCol>
                <a:gridCol w="802911">
                  <a:extLst>
                    <a:ext uri="{9D8B030D-6E8A-4147-A177-3AD203B41FA5}">
                      <a16:colId xmlns:a16="http://schemas.microsoft.com/office/drawing/2014/main" val="977452165"/>
                    </a:ext>
                  </a:extLst>
                </a:gridCol>
                <a:gridCol w="727973">
                  <a:extLst>
                    <a:ext uri="{9D8B030D-6E8A-4147-A177-3AD203B41FA5}">
                      <a16:colId xmlns:a16="http://schemas.microsoft.com/office/drawing/2014/main" val="599097169"/>
                    </a:ext>
                  </a:extLst>
                </a:gridCol>
              </a:tblGrid>
              <a:tr h="16758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услуги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Тарифы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(уменьшение) %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6202745"/>
                  </a:ext>
                </a:extLst>
              </a:tr>
              <a:tr h="1675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01.01.2023г.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01.01.2024г.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216799"/>
                  </a:ext>
                </a:extLst>
              </a:tr>
              <a:tr h="167586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Жилищные услуги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5618065"/>
                  </a:ext>
                </a:extLst>
              </a:tr>
              <a:tr h="167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жилым фондом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7,5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164383"/>
                  </a:ext>
                </a:extLst>
              </a:tr>
              <a:tr h="167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Уборка внутридомовых мест общего пользования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руб/кв.м.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229173"/>
                  </a:ext>
                </a:extLst>
              </a:tr>
              <a:tr h="167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Уборка придомовой территории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руб/кв.м.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5,7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6532344"/>
                  </a:ext>
                </a:extLst>
              </a:tr>
              <a:tr h="167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мусоропроводов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руб/кв.м.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4140389"/>
                  </a:ext>
                </a:extLst>
              </a:tr>
              <a:tr h="167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контейнерной площадки по МКД без мусоропровода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руб/кв.м.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4304087"/>
                  </a:ext>
                </a:extLst>
              </a:tr>
              <a:tr h="167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Текущий ремонт жилых зданий и благоустройство придомовой территории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руб/кв.м.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17,8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4553153"/>
                  </a:ext>
                </a:extLst>
              </a:tr>
              <a:tr h="1796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Техническое обслуживание и ремонт  внутридомовых водопроводно-канализационных сетей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руб/кв.м.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6,3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8632254"/>
                  </a:ext>
                </a:extLst>
              </a:tr>
              <a:tr h="2904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Техническое обслуживание и ремонт  внутридомовых водопроводно-канализационных сетей, оборудованных ИТП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руб/кв.м.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5752482"/>
                  </a:ext>
                </a:extLst>
              </a:tr>
              <a:tr h="167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Техническое обслуживание и ремонт  внутридомовых  сетей центрального отопления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руб/кв.м.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17,1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722798"/>
                  </a:ext>
                </a:extLst>
              </a:tr>
              <a:tr h="167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Техническое обслуживание и ремонт  внутридомовых  газовых сетей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руб/кв.м.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 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022463"/>
                  </a:ext>
                </a:extLst>
              </a:tr>
              <a:tr h="167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Техническое обслуживание и ремонт  внутридомовых  сетей электроснабжения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руб/кв.м.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9,0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0489834"/>
                  </a:ext>
                </a:extLst>
              </a:tr>
              <a:tr h="167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Дератизация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руб/кв.м.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17,6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9091650"/>
                  </a:ext>
                </a:extLst>
              </a:tr>
              <a:tr h="167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лифтов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руб/кв.м.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-5,3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4738200"/>
                  </a:ext>
                </a:extLst>
              </a:tr>
              <a:tr h="167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и ремонт технических средств и систем пожаротушения и дымоудаления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руб/кв.м.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5,8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173645"/>
                  </a:ext>
                </a:extLst>
              </a:tr>
              <a:tr h="152222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процент увеличения тарифов по жилищным услугам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7,2%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917065"/>
                  </a:ext>
                </a:extLst>
              </a:tr>
              <a:tr h="147375"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6520530"/>
                  </a:ext>
                </a:extLst>
              </a:tr>
              <a:tr h="167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Взнос на Капитальный ремонт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руб/кв.м.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6,95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7,70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10,8%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561354"/>
                  </a:ext>
                </a:extLst>
              </a:tr>
              <a:tr h="147375"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2290090"/>
                  </a:ext>
                </a:extLst>
              </a:tr>
              <a:tr h="16758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Коммунальные услуги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01.12.2022г.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01.07.2024г.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8589511"/>
                  </a:ext>
                </a:extLst>
              </a:tr>
              <a:tr h="1508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Холодное водоснабжение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куб.м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35,64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11,0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7239810"/>
                  </a:ext>
                </a:extLst>
              </a:tr>
              <a:tr h="1508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Водоотведение 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руб/куб.м.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21,76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24,52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12,7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8393477"/>
                  </a:ext>
                </a:extLst>
              </a:tr>
              <a:tr h="1508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Отопление        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руб/Гкал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2 158,46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2 391,55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10,8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38158"/>
                  </a:ext>
                </a:extLst>
              </a:tr>
              <a:tr h="1508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Горячее водоснабжение (однокомпонентный с полотенцесушителем)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руб/куб.м.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196,03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236,99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20,9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3042543"/>
                  </a:ext>
                </a:extLst>
              </a:tr>
              <a:tr h="1508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Горячее водоснабжение (однокомпонентный без полотенцесушителя)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руб/куб.м.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183,71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222,26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21,0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411906"/>
                  </a:ext>
                </a:extLst>
              </a:tr>
              <a:tr h="1508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Электроснабжение (одноставочный тариф)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руб/кВт/час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8,8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4799529"/>
                  </a:ext>
                </a:extLst>
              </a:tr>
              <a:tr h="1508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домах с электроплитами (одноставочный тариф)</a:t>
                      </a:r>
                      <a:endParaRPr lang="ru-RU" sz="10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руб/кВт/час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14,5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544055"/>
                  </a:ext>
                </a:extLst>
              </a:tr>
              <a:tr h="1508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Газоснабжение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руб/куб.м.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6,78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7,47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10,2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0137802"/>
                  </a:ext>
                </a:extLst>
              </a:tr>
              <a:tr h="1508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Обращение с ТКО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руб/чел.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103,93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108,08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002783"/>
                  </a:ext>
                </a:extLst>
              </a:tr>
              <a:tr h="167586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процент увеличения тарифов по коммунальным услугам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11,2%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3" marR="4803" marT="4803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17671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79678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C62FF37F-D4EC-6245-A840-BD59FC3D12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99392"/>
            <a:ext cx="9144000" cy="6957392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000A7-80EF-A74E-B9BB-6C48495B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303" y="22206"/>
            <a:ext cx="8534813" cy="1064723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Просроченная задолженность населения перед ООО УК «ЖИЛЬЁ»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01 января 2025 года составляет </a:t>
            </a: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456 млн. 084 тыс. руб. </a:t>
            </a:r>
          </a:p>
        </p:txBody>
      </p:sp>
      <p:graphicFrame>
        <p:nvGraphicFramePr>
          <p:cNvPr id="6" name="Диаграмма 5"/>
          <p:cNvGraphicFramePr>
            <a:graphicFrameLocks/>
          </p:cNvGraphicFramePr>
          <p:nvPr/>
        </p:nvGraphicFramePr>
        <p:xfrm>
          <a:off x="272303" y="908720"/>
          <a:ext cx="8534814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/>
        </p:nvGraphicFramePr>
        <p:xfrm>
          <a:off x="272302" y="908721"/>
          <a:ext cx="8620178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89413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C62FF37F-D4EC-6245-A840-BD59FC3D12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3468" r="-434"/>
          <a:stretch/>
        </p:blipFill>
        <p:spPr>
          <a:xfrm>
            <a:off x="247452" y="5976714"/>
            <a:ext cx="8896548" cy="881039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000A7-80EF-A74E-B9BB-6C48495B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59" y="233215"/>
            <a:ext cx="8064897" cy="531489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Список домов с наибольшей задолженностью населения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2607780"/>
              </p:ext>
            </p:extLst>
          </p:nvPr>
        </p:nvGraphicFramePr>
        <p:xfrm>
          <a:off x="611559" y="908722"/>
          <a:ext cx="8064897" cy="4824535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9171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92573">
                  <a:extLst>
                    <a:ext uri="{9D8B030D-6E8A-4147-A177-3AD203B41FA5}">
                      <a16:colId xmlns:a16="http://schemas.microsoft.com/office/drawing/2014/main" val="438483458"/>
                    </a:ext>
                  </a:extLst>
                </a:gridCol>
                <a:gridCol w="3355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10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Адрес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Сумма задолженности </a:t>
                      </a:r>
                    </a:p>
                    <a:p>
                      <a:pPr algn="ctr" fontAlgn="ctr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 01.02.2025</a:t>
                      </a:r>
                      <a:r>
                        <a:rPr lang="ru-RU" sz="1600" u="none" strike="noStrike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года</a:t>
                      </a: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ru-RU" sz="1600" u="none" strike="noStrike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тыс. руб.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31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30 лет Победы</a:t>
                      </a:r>
                      <a:r>
                        <a:rPr lang="ru-RU" sz="1600" b="0" i="0" u="none" strike="noStrike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дом 10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28 189,3</a:t>
                      </a:r>
                    </a:p>
                  </a:txBody>
                  <a:tcPr marL="5576" marR="5576" marT="5576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31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Ул. 30 лет Победы дом 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21 677,4</a:t>
                      </a:r>
                    </a:p>
                  </a:txBody>
                  <a:tcPr marL="5576" marR="5576" marT="5576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31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Ул. 30 лет Победы дом 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12 193,4</a:t>
                      </a:r>
                    </a:p>
                  </a:txBody>
                  <a:tcPr marL="5576" marR="5576" marT="5576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831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Ул. Корабельная дом 36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18 416,7</a:t>
                      </a:r>
                    </a:p>
                  </a:txBody>
                  <a:tcPr marL="5576" marR="5576" marT="5576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831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Ул. Корабельная дом 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15 799,2</a:t>
                      </a:r>
                    </a:p>
                  </a:txBody>
                  <a:tcPr marL="5576" marR="5576" marT="5576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831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Ул. Корабельная дом 13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12 979,2</a:t>
                      </a:r>
                    </a:p>
                  </a:txBody>
                  <a:tcPr marL="5576" marR="5576" marT="5576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831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Ул. Корабельная дом 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11 772,8</a:t>
                      </a:r>
                    </a:p>
                  </a:txBody>
                  <a:tcPr marL="5576" marR="5576" marT="5576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831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Ул. Корабельная дом 38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10 921,3</a:t>
                      </a:r>
                    </a:p>
                  </a:txBody>
                  <a:tcPr marL="5576" marR="5576" marT="5576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831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Студенческая дом 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15 780,3</a:t>
                      </a:r>
                    </a:p>
                  </a:txBody>
                  <a:tcPr marL="5576" marR="5576" marT="5576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831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Пр-кт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Строителей дом 8Б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11 915,5</a:t>
                      </a:r>
                    </a:p>
                  </a:txBody>
                  <a:tcPr marL="5576" marR="5576" marT="5576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0288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 млн. 645 тыс. руб.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1474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C62FF37F-D4EC-6245-A840-BD59FC3D12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000A7-80EF-A74E-B9BB-6C48495B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303" y="22207"/>
            <a:ext cx="8534813" cy="835026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Formular" panose="02000000000000000000" pitchFamily="50" charset="-52"/>
                <a:cs typeface="Arial" panose="020B0604020202020204" pitchFamily="34" charset="0"/>
              </a:rPr>
              <a:t>Организация Единой диспетчерской службы </a:t>
            </a:r>
            <a:br>
              <a:rPr lang="ru-RU" sz="2000" b="1" dirty="0">
                <a:latin typeface="Formular" panose="02000000000000000000" pitchFamily="50" charset="-52"/>
                <a:cs typeface="Arial" panose="020B0604020202020204" pitchFamily="34" charset="0"/>
              </a:rPr>
            </a:br>
            <a:r>
              <a:rPr lang="ru-RU" sz="2000" b="1" dirty="0">
                <a:latin typeface="Formular" panose="02000000000000000000" pitchFamily="50" charset="-52"/>
                <a:cs typeface="Arial" panose="020B0604020202020204" pitchFamily="34" charset="0"/>
              </a:rPr>
              <a:t>тел. 8 (8555)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350-660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928926" y="1714488"/>
            <a:ext cx="3357586" cy="639498"/>
          </a:xfrm>
          <a:prstGeom prst="flowChartAlternateProcess">
            <a:avLst/>
          </a:prstGeom>
          <a:ln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  <a:p>
            <a:pPr algn="ctr"/>
            <a:endParaRPr lang="ru-RU" sz="1600" b="1" dirty="0">
              <a:solidFill>
                <a:schemeClr val="tx1"/>
              </a:solidFill>
            </a:endParaRPr>
          </a:p>
          <a:p>
            <a:pPr algn="ctr"/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АДС  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ООО УК «ЖИЛЬЁ»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>
              <a:solidFill>
                <a:schemeClr val="tx1"/>
              </a:solidFill>
            </a:endParaRPr>
          </a:p>
          <a:p>
            <a:pPr algn="ctr"/>
            <a:endParaRPr lang="ru-RU" sz="1200" b="1" dirty="0">
              <a:solidFill>
                <a:schemeClr val="tx1"/>
              </a:solidFill>
            </a:endParaRPr>
          </a:p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cxnSp>
        <p:nvCxnSpPr>
          <p:cNvPr id="40" name="Прямая со стрелкой 39"/>
          <p:cNvCxnSpPr>
            <a:stCxn id="39" idx="2"/>
            <a:endCxn id="38" idx="3"/>
          </p:cNvCxnSpPr>
          <p:nvPr/>
        </p:nvCxnSpPr>
        <p:spPr>
          <a:xfrm rot="5400000">
            <a:off x="2391419" y="998386"/>
            <a:ext cx="860700" cy="357190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>
            <a:stCxn id="39" idx="2"/>
            <a:endCxn id="44" idx="3"/>
          </p:cNvCxnSpPr>
          <p:nvPr/>
        </p:nvCxnSpPr>
        <p:spPr>
          <a:xfrm rot="16200000" flipH="1">
            <a:off x="6177633" y="784072"/>
            <a:ext cx="432072" cy="357190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>
            <a:stCxn id="39" idx="2"/>
            <a:endCxn id="59" idx="3"/>
          </p:cNvCxnSpPr>
          <p:nvPr/>
        </p:nvCxnSpPr>
        <p:spPr>
          <a:xfrm rot="5400000">
            <a:off x="3320113" y="1355576"/>
            <a:ext cx="289196" cy="2286016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8"/>
          <p:cNvSpPr txBox="1">
            <a:spLocks noChangeArrowheads="1"/>
          </p:cNvSpPr>
          <p:nvPr/>
        </p:nvSpPr>
        <p:spPr bwMode="auto">
          <a:xfrm>
            <a:off x="3000364" y="4857760"/>
            <a:ext cx="1857388" cy="928694"/>
          </a:xfrm>
          <a:prstGeom prst="round2DiagRect">
            <a:avLst/>
          </a:prstGeom>
          <a:ln>
            <a:solidFill>
              <a:srgbClr val="00B050"/>
            </a:solidFill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«Газпром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трансгаз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Казань»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Газовые сети</a:t>
            </a:r>
          </a:p>
        </p:txBody>
      </p:sp>
      <p:sp>
        <p:nvSpPr>
          <p:cNvPr id="44" name="Text Box 8"/>
          <p:cNvSpPr txBox="1">
            <a:spLocks noChangeArrowheads="1"/>
          </p:cNvSpPr>
          <p:nvPr/>
        </p:nvSpPr>
        <p:spPr bwMode="auto">
          <a:xfrm>
            <a:off x="7358082" y="2786058"/>
            <a:ext cx="1643074" cy="857256"/>
          </a:xfrm>
          <a:prstGeom prst="round2DiagRect">
            <a:avLst/>
          </a:prstGeom>
          <a:ln>
            <a:solidFill>
              <a:srgbClr val="00B050"/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ООО «СанМастер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-Пожарная сигнализация и дымоудаление</a:t>
            </a:r>
          </a:p>
        </p:txBody>
      </p:sp>
      <p:cxnSp>
        <p:nvCxnSpPr>
          <p:cNvPr id="46" name="Прямая со стрелкой 45"/>
          <p:cNvCxnSpPr>
            <a:stCxn id="39" idx="2"/>
            <a:endCxn id="69" idx="3"/>
          </p:cNvCxnSpPr>
          <p:nvPr/>
        </p:nvCxnSpPr>
        <p:spPr>
          <a:xfrm rot="5400000">
            <a:off x="3766601" y="2445006"/>
            <a:ext cx="932138" cy="750099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>
            <a:stCxn id="39" idx="2"/>
            <a:endCxn id="66" idx="3"/>
          </p:cNvCxnSpPr>
          <p:nvPr/>
        </p:nvCxnSpPr>
        <p:spPr>
          <a:xfrm>
            <a:off x="4607719" y="2353986"/>
            <a:ext cx="642942" cy="289196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>
            <a:stCxn id="39" idx="2"/>
            <a:endCxn id="67" idx="3"/>
          </p:cNvCxnSpPr>
          <p:nvPr/>
        </p:nvCxnSpPr>
        <p:spPr>
          <a:xfrm>
            <a:off x="4607719" y="2353986"/>
            <a:ext cx="2047953" cy="1071568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>
            <a:stCxn id="39" idx="2"/>
            <a:endCxn id="43" idx="3"/>
          </p:cNvCxnSpPr>
          <p:nvPr/>
        </p:nvCxnSpPr>
        <p:spPr>
          <a:xfrm rot="5400000">
            <a:off x="3016502" y="3266543"/>
            <a:ext cx="2503774" cy="678661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>
            <a:stCxn id="39" idx="2"/>
            <a:endCxn id="68" idx="3"/>
          </p:cNvCxnSpPr>
          <p:nvPr/>
        </p:nvCxnSpPr>
        <p:spPr>
          <a:xfrm rot="16200000" flipH="1">
            <a:off x="5458089" y="1503616"/>
            <a:ext cx="1656846" cy="3357586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>
            <a:stCxn id="39" idx="2"/>
            <a:endCxn id="64" idx="3"/>
          </p:cNvCxnSpPr>
          <p:nvPr/>
        </p:nvCxnSpPr>
        <p:spPr>
          <a:xfrm rot="5400000">
            <a:off x="2732902" y="2192821"/>
            <a:ext cx="1713652" cy="2035983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>
            <a:stCxn id="39" idx="2"/>
            <a:endCxn id="58" idx="3"/>
          </p:cNvCxnSpPr>
          <p:nvPr/>
        </p:nvCxnSpPr>
        <p:spPr>
          <a:xfrm rot="16200000" flipH="1">
            <a:off x="4225783" y="2735921"/>
            <a:ext cx="1656846" cy="892975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500034" y="857232"/>
            <a:ext cx="3357586" cy="568061"/>
          </a:xfrm>
          <a:prstGeom prst="flowChartAlternateProcess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  <a:p>
            <a:pPr algn="ctr"/>
            <a:endParaRPr lang="ru-RU" sz="1600" b="1" dirty="0">
              <a:solidFill>
                <a:schemeClr val="tx1"/>
              </a:solidFill>
            </a:endParaRPr>
          </a:p>
          <a:p>
            <a:pPr algn="ctr"/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НАСЕЛЕНИЕ </a:t>
            </a:r>
          </a:p>
          <a:p>
            <a:pPr algn="ctr"/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>
              <a:solidFill>
                <a:schemeClr val="tx1"/>
              </a:solidFill>
            </a:endParaRPr>
          </a:p>
          <a:p>
            <a:pPr algn="ctr"/>
            <a:endParaRPr lang="ru-RU" sz="1200" b="1" dirty="0">
              <a:solidFill>
                <a:schemeClr val="tx1"/>
              </a:solidFill>
            </a:endParaRPr>
          </a:p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357818" y="857232"/>
            <a:ext cx="3357586" cy="639499"/>
          </a:xfrm>
          <a:prstGeom prst="flowChartAlternateProcess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  <a:p>
            <a:pPr algn="ctr"/>
            <a:endParaRPr lang="ru-RU" sz="1600" b="1" dirty="0">
              <a:solidFill>
                <a:schemeClr val="tx1"/>
              </a:solidFill>
            </a:endParaRPr>
          </a:p>
          <a:p>
            <a:pPr algn="ctr"/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ОТКРЫТЫЙ НИЖНЕКАМСК  (072)</a:t>
            </a:r>
          </a:p>
          <a:p>
            <a:pPr algn="ctr"/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>
              <a:solidFill>
                <a:schemeClr val="tx1"/>
              </a:solidFill>
            </a:endParaRPr>
          </a:p>
          <a:p>
            <a:pPr algn="ctr"/>
            <a:endParaRPr lang="ru-RU" sz="1200" b="1" dirty="0">
              <a:solidFill>
                <a:schemeClr val="tx1"/>
              </a:solidFill>
            </a:endParaRPr>
          </a:p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cxnSp>
        <p:nvCxnSpPr>
          <p:cNvPr id="56" name="Прямая со стрелкой 55"/>
          <p:cNvCxnSpPr>
            <a:stCxn id="54" idx="2"/>
            <a:endCxn id="39" idx="0"/>
          </p:cNvCxnSpPr>
          <p:nvPr/>
        </p:nvCxnSpPr>
        <p:spPr>
          <a:xfrm rot="16200000" flipH="1">
            <a:off x="3248676" y="355444"/>
            <a:ext cx="289195" cy="2428892"/>
          </a:xfrm>
          <a:prstGeom prst="straightConnector1">
            <a:avLst/>
          </a:prstGeom>
          <a:ln w="9525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>
            <a:stCxn id="39" idx="0"/>
            <a:endCxn id="55" idx="2"/>
          </p:cNvCxnSpPr>
          <p:nvPr/>
        </p:nvCxnSpPr>
        <p:spPr>
          <a:xfrm rot="5400000" flipH="1" flipV="1">
            <a:off x="5713287" y="391164"/>
            <a:ext cx="217757" cy="2428892"/>
          </a:xfrm>
          <a:prstGeom prst="straightConnector1">
            <a:avLst/>
          </a:prstGeom>
          <a:ln w="9525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 Box 8"/>
          <p:cNvSpPr txBox="1">
            <a:spLocks noChangeArrowheads="1"/>
          </p:cNvSpPr>
          <p:nvPr/>
        </p:nvSpPr>
        <p:spPr bwMode="auto">
          <a:xfrm>
            <a:off x="1571604" y="2643182"/>
            <a:ext cx="1500198" cy="795286"/>
          </a:xfrm>
          <a:prstGeom prst="round2DiagRect">
            <a:avLst/>
          </a:prstGeom>
          <a:ln>
            <a:solidFill>
              <a:srgbClr val="00B050"/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ООО «Горбыт»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Уборка</a:t>
            </a:r>
          </a:p>
        </p:txBody>
      </p:sp>
      <p:cxnSp>
        <p:nvCxnSpPr>
          <p:cNvPr id="60" name="Прямая со стрелкой 59"/>
          <p:cNvCxnSpPr>
            <a:stCxn id="54" idx="3"/>
            <a:endCxn id="55" idx="1"/>
          </p:cNvCxnSpPr>
          <p:nvPr/>
        </p:nvCxnSpPr>
        <p:spPr>
          <a:xfrm>
            <a:off x="3857620" y="1141263"/>
            <a:ext cx="1500198" cy="35719"/>
          </a:xfrm>
          <a:prstGeom prst="straightConnector1">
            <a:avLst/>
          </a:prstGeom>
          <a:ln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 Box 8"/>
          <p:cNvSpPr txBox="1">
            <a:spLocks noChangeArrowheads="1"/>
          </p:cNvSpPr>
          <p:nvPr/>
        </p:nvSpPr>
        <p:spPr bwMode="auto">
          <a:xfrm>
            <a:off x="285720" y="4929198"/>
            <a:ext cx="1785950" cy="866724"/>
          </a:xfrm>
          <a:prstGeom prst="round2DiagRect">
            <a:avLst/>
          </a:prstGeom>
          <a:ln>
            <a:solidFill>
              <a:srgbClr val="00B050"/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РСО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Коммунальные услуги</a:t>
            </a:r>
          </a:p>
        </p:txBody>
      </p:sp>
      <p:sp>
        <p:nvSpPr>
          <p:cNvPr id="62" name="Text Box 8"/>
          <p:cNvSpPr txBox="1">
            <a:spLocks noChangeArrowheads="1"/>
          </p:cNvSpPr>
          <p:nvPr/>
        </p:nvSpPr>
        <p:spPr bwMode="auto">
          <a:xfrm>
            <a:off x="5929322" y="4857760"/>
            <a:ext cx="1785950" cy="938162"/>
          </a:xfrm>
          <a:prstGeom prst="round2DiagRect">
            <a:avLst/>
          </a:prstGeom>
          <a:ln>
            <a:solidFill>
              <a:srgbClr val="00B050"/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100" b="1" dirty="0">
                <a:latin typeface="Times New Roman" pitchFamily="18" charset="0"/>
                <a:cs typeface="Times New Roman" pitchFamily="18" charset="0"/>
              </a:rPr>
              <a:t>Прочие подрядные организации</a:t>
            </a:r>
          </a:p>
          <a:p>
            <a:pPr algn="ctr"/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Домофон, видеонаблюдение, питьевая вода</a:t>
            </a:r>
          </a:p>
        </p:txBody>
      </p:sp>
      <p:cxnSp>
        <p:nvCxnSpPr>
          <p:cNvPr id="63" name="Прямая со стрелкой 62"/>
          <p:cNvCxnSpPr>
            <a:stCxn id="39" idx="2"/>
            <a:endCxn id="61" idx="3"/>
          </p:cNvCxnSpPr>
          <p:nvPr/>
        </p:nvCxnSpPr>
        <p:spPr>
          <a:xfrm rot="5400000">
            <a:off x="1605601" y="1927080"/>
            <a:ext cx="2575212" cy="3429024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 Box 8"/>
          <p:cNvSpPr txBox="1">
            <a:spLocks noChangeArrowheads="1"/>
          </p:cNvSpPr>
          <p:nvPr/>
        </p:nvSpPr>
        <p:spPr bwMode="auto">
          <a:xfrm>
            <a:off x="1357290" y="4067638"/>
            <a:ext cx="2428892" cy="738479"/>
          </a:xfrm>
          <a:prstGeom prst="round2DiagRect">
            <a:avLst/>
          </a:prstGeom>
          <a:ln>
            <a:solidFill>
              <a:srgbClr val="00B050"/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ООО «Безопасность лифтов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Лифты</a:t>
            </a:r>
          </a:p>
        </p:txBody>
      </p:sp>
      <p:cxnSp>
        <p:nvCxnSpPr>
          <p:cNvPr id="65" name="Прямая со стрелкой 64"/>
          <p:cNvCxnSpPr>
            <a:stCxn id="39" idx="2"/>
            <a:endCxn id="62" idx="3"/>
          </p:cNvCxnSpPr>
          <p:nvPr/>
        </p:nvCxnSpPr>
        <p:spPr>
          <a:xfrm rot="16200000" flipH="1">
            <a:off x="4463121" y="2498584"/>
            <a:ext cx="2503774" cy="2214578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 Box 8"/>
          <p:cNvSpPr txBox="1">
            <a:spLocks noChangeArrowheads="1"/>
          </p:cNvSpPr>
          <p:nvPr/>
        </p:nvSpPr>
        <p:spPr bwMode="auto">
          <a:xfrm>
            <a:off x="4429124" y="2643182"/>
            <a:ext cx="1643074" cy="795286"/>
          </a:xfrm>
          <a:prstGeom prst="round2DiagRect">
            <a:avLst/>
          </a:prstGeom>
          <a:ln>
            <a:solidFill>
              <a:srgbClr val="00B050"/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900" b="1" dirty="0">
                <a:latin typeface="Times New Roman" pitchFamily="18" charset="0"/>
                <a:cs typeface="Times New Roman" pitchFamily="18" charset="0"/>
              </a:rPr>
              <a:t> ООО «Нижнекамский Жилищный Фонд»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Сантехнические сети</a:t>
            </a:r>
          </a:p>
        </p:txBody>
      </p:sp>
      <p:sp>
        <p:nvSpPr>
          <p:cNvPr id="67" name="Text Box 8"/>
          <p:cNvSpPr txBox="1">
            <a:spLocks noChangeArrowheads="1"/>
          </p:cNvSpPr>
          <p:nvPr/>
        </p:nvSpPr>
        <p:spPr bwMode="auto">
          <a:xfrm>
            <a:off x="5715008" y="3425554"/>
            <a:ext cx="1881328" cy="503512"/>
          </a:xfrm>
          <a:prstGeom prst="round2DiagRect">
            <a:avLst/>
          </a:prstGeom>
          <a:ln>
            <a:solidFill>
              <a:srgbClr val="00B050"/>
            </a:solidFill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ООО «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Камаремстрой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Текущий ремонт</a:t>
            </a:r>
          </a:p>
        </p:txBody>
      </p:sp>
      <p:sp>
        <p:nvSpPr>
          <p:cNvPr id="68" name="Text Box 8"/>
          <p:cNvSpPr txBox="1">
            <a:spLocks noChangeArrowheads="1"/>
          </p:cNvSpPr>
          <p:nvPr/>
        </p:nvSpPr>
        <p:spPr bwMode="auto">
          <a:xfrm>
            <a:off x="6929454" y="4010832"/>
            <a:ext cx="2071702" cy="795285"/>
          </a:xfrm>
          <a:prstGeom prst="round2DiagRect">
            <a:avLst/>
          </a:prstGeom>
          <a:ln>
            <a:solidFill>
              <a:srgbClr val="00B050"/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ООО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«Мастер-Лифт</a:t>
            </a: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Лифты</a:t>
            </a:r>
          </a:p>
        </p:txBody>
      </p:sp>
      <p:sp>
        <p:nvSpPr>
          <p:cNvPr id="69" name="Text Box 8"/>
          <p:cNvSpPr txBox="1">
            <a:spLocks noChangeArrowheads="1"/>
          </p:cNvSpPr>
          <p:nvPr/>
        </p:nvSpPr>
        <p:spPr bwMode="auto">
          <a:xfrm>
            <a:off x="2786050" y="3286124"/>
            <a:ext cx="2143140" cy="714380"/>
          </a:xfrm>
          <a:prstGeom prst="round2DiagRect">
            <a:avLst/>
          </a:prstGeom>
          <a:ln>
            <a:solidFill>
              <a:srgbClr val="00B050"/>
            </a:solidFill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ООО  «Чистый двор»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Уборка</a:t>
            </a:r>
          </a:p>
        </p:txBody>
      </p:sp>
      <p:sp>
        <p:nvSpPr>
          <p:cNvPr id="38" name="Text Box 8"/>
          <p:cNvSpPr txBox="1">
            <a:spLocks noChangeArrowheads="1"/>
          </p:cNvSpPr>
          <p:nvPr/>
        </p:nvSpPr>
        <p:spPr bwMode="auto">
          <a:xfrm>
            <a:off x="142844" y="3214686"/>
            <a:ext cx="1785950" cy="795285"/>
          </a:xfrm>
          <a:prstGeom prst="round2DiagRect">
            <a:avLst/>
          </a:prstGeom>
          <a:ln>
            <a:solidFill>
              <a:srgbClr val="00B050"/>
            </a:solidFill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ООО«СанМастер»</a:t>
            </a:r>
          </a:p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Дератизация</a:t>
            </a:r>
          </a:p>
          <a:p>
            <a:pPr algn="ctr"/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 Box 8"/>
          <p:cNvSpPr txBox="1">
            <a:spLocks noChangeArrowheads="1"/>
          </p:cNvSpPr>
          <p:nvPr/>
        </p:nvSpPr>
        <p:spPr bwMode="auto">
          <a:xfrm>
            <a:off x="4286248" y="4010832"/>
            <a:ext cx="2428892" cy="795285"/>
          </a:xfrm>
          <a:prstGeom prst="round2DiagRect">
            <a:avLst/>
          </a:prstGeom>
          <a:ln>
            <a:solidFill>
              <a:srgbClr val="00B050"/>
            </a:solidFill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ООО «ЖилЭнергоСервис-НК»</a:t>
            </a:r>
          </a:p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Электрические сети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24135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C62FF37F-D4EC-6245-A840-BD59FC3D12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000A7-80EF-A74E-B9BB-6C48495B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214" y="83705"/>
            <a:ext cx="8339572" cy="500066"/>
          </a:xfrm>
        </p:spPr>
        <p:txBody>
          <a:bodyPr>
            <a:normAutofit/>
          </a:bodyPr>
          <a:lstStyle/>
          <a:p>
            <a:pPr font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Мероприятия проведенные по взысканию задолженности в 2024 году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060140"/>
              </p:ext>
            </p:extLst>
          </p:nvPr>
        </p:nvGraphicFramePr>
        <p:xfrm>
          <a:off x="402214" y="3772135"/>
          <a:ext cx="8418258" cy="2109319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6267850">
                  <a:extLst>
                    <a:ext uri="{9D8B030D-6E8A-4147-A177-3AD203B41FA5}">
                      <a16:colId xmlns:a16="http://schemas.microsoft.com/office/drawing/2014/main" val="1341952042"/>
                    </a:ext>
                  </a:extLst>
                </a:gridCol>
                <a:gridCol w="2150408">
                  <a:extLst>
                    <a:ext uri="{9D8B030D-6E8A-4147-A177-3AD203B41FA5}">
                      <a16:colId xmlns:a16="http://schemas.microsoft.com/office/drawing/2014/main" val="211152348"/>
                    </a:ext>
                  </a:extLst>
                </a:gridCol>
              </a:tblGrid>
              <a:tr h="4476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 проведенные по взысканию задолженности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4" marR="7434" marT="74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Количество, шт.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4" marR="7434" marT="7434" marB="0" anchor="ctr"/>
                </a:tc>
                <a:extLst>
                  <a:ext uri="{0D108BD9-81ED-4DB2-BD59-A6C34878D82A}">
                    <a16:rowId xmlns:a16="http://schemas.microsoft.com/office/drawing/2014/main" val="2757805706"/>
                  </a:ext>
                </a:extLst>
              </a:tr>
              <a:tr h="3389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Вручено извещений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4" marR="7434" marT="743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4 470 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4" marR="7434" marT="7434" marB="0" anchor="ctr"/>
                </a:tc>
                <a:extLst>
                  <a:ext uri="{0D108BD9-81ED-4DB2-BD59-A6C34878D82A}">
                    <a16:rowId xmlns:a16="http://schemas.microsoft.com/office/drawing/2014/main" val="3559530497"/>
                  </a:ext>
                </a:extLst>
              </a:tr>
              <a:tr h="3177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Отправлено СМС уведомлений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4" marR="7434" marT="743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25 200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4" marR="7434" marT="7434" marB="0" anchor="ctr"/>
                </a:tc>
                <a:extLst>
                  <a:ext uri="{0D108BD9-81ED-4DB2-BD59-A6C34878D82A}">
                    <a16:rowId xmlns:a16="http://schemas.microsoft.com/office/drawing/2014/main" val="3347038495"/>
                  </a:ext>
                </a:extLst>
              </a:tr>
              <a:tr h="50245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Подано в суд заявлений на выдачу судебных приказов и исковых заявлений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4" marR="7434" marT="743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885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4" marR="7434" marT="7434" marB="0" anchor="ctr"/>
                </a:tc>
                <a:extLst>
                  <a:ext uri="{0D108BD9-81ED-4DB2-BD59-A6C34878D82A}">
                    <a16:rowId xmlns:a16="http://schemas.microsoft.com/office/drawing/2014/main" val="1165905587"/>
                  </a:ext>
                </a:extLst>
              </a:tr>
              <a:tr h="5024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Приостановлено предоставление услуг электроснабжения в жилых помещениях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4" marR="7434" marT="743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3959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4" marR="7434" marT="7434" marB="0" anchor="ctr"/>
                </a:tc>
                <a:extLst>
                  <a:ext uri="{0D108BD9-81ED-4DB2-BD59-A6C34878D82A}">
                    <a16:rowId xmlns:a16="http://schemas.microsoft.com/office/drawing/2014/main" val="705513933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623867"/>
            <a:ext cx="2592288" cy="29994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63" b="1000"/>
          <a:stretch/>
        </p:blipFill>
        <p:spPr>
          <a:xfrm>
            <a:off x="5942788" y="653143"/>
            <a:ext cx="2877683" cy="2929812"/>
          </a:xfrm>
          <a:prstGeom prst="rect">
            <a:avLst/>
          </a:prstGeom>
        </p:spPr>
      </p:pic>
      <p:sp>
        <p:nvSpPr>
          <p:cNvPr id="7" name="AutoShape 2" descr="blob:https://web.whatsapp.com/e7d845d3-194f-402d-b27c-6dddf859b30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623867"/>
            <a:ext cx="2596821" cy="2999455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08203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0746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населения по ООО УК «Жильё»</a:t>
            </a: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6198509"/>
              </p:ext>
            </p:extLst>
          </p:nvPr>
        </p:nvGraphicFramePr>
        <p:xfrm>
          <a:off x="475856" y="809898"/>
          <a:ext cx="4122416" cy="3052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0015507"/>
              </p:ext>
            </p:extLst>
          </p:nvPr>
        </p:nvGraphicFramePr>
        <p:xfrm>
          <a:off x="4784212" y="809898"/>
          <a:ext cx="3907896" cy="30708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698686"/>
              </p:ext>
            </p:extLst>
          </p:nvPr>
        </p:nvGraphicFramePr>
        <p:xfrm>
          <a:off x="448080" y="4005065"/>
          <a:ext cx="8229598" cy="1656184"/>
        </p:xfrm>
        <a:graphic>
          <a:graphicData uri="http://schemas.openxmlformats.org/drawingml/2006/table">
            <a:tbl>
              <a:tblPr/>
              <a:tblGrid>
                <a:gridCol w="4699984">
                  <a:extLst>
                    <a:ext uri="{9D8B030D-6E8A-4147-A177-3AD203B41FA5}">
                      <a16:colId xmlns:a16="http://schemas.microsoft.com/office/drawing/2014/main" val="3206742153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855853651"/>
                    </a:ext>
                  </a:extLst>
                </a:gridCol>
                <a:gridCol w="1657406">
                  <a:extLst>
                    <a:ext uri="{9D8B030D-6E8A-4147-A177-3AD203B41FA5}">
                      <a16:colId xmlns:a16="http://schemas.microsoft.com/office/drawing/2014/main" val="3722222404"/>
                    </a:ext>
                  </a:extLst>
                </a:gridCol>
              </a:tblGrid>
              <a:tr h="226373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046046"/>
                  </a:ext>
                </a:extLst>
              </a:tr>
              <a:tr h="452745"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1. Начислено</a:t>
                      </a:r>
                      <a:r>
                        <a:rPr lang="ru-RU" sz="1400" b="1" i="0" u="none" strike="noStrike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населению</a:t>
                      </a:r>
                    </a:p>
                    <a:p>
                      <a:pPr algn="l" fontAlgn="ctr">
                        <a:lnSpc>
                          <a:spcPct val="100000"/>
                        </a:lnSpc>
                      </a:pP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2 416 866 335,06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2 639 092 760,59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0135550"/>
                  </a:ext>
                </a:extLst>
              </a:tr>
              <a:tr h="452745"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2. Оплачено</a:t>
                      </a:r>
                      <a:r>
                        <a:rPr lang="ru-RU" sz="1400" b="1" i="0" u="none" strike="noStrike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населением</a:t>
                      </a:r>
                    </a:p>
                    <a:p>
                      <a:pPr algn="l" fontAlgn="ctr">
                        <a:lnSpc>
                          <a:spcPct val="100000"/>
                        </a:lnSpc>
                      </a:pP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2 376 333 596,16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2 562 857 180,09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689976"/>
                  </a:ext>
                </a:extLst>
              </a:tr>
              <a:tr h="524321"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ru-RU" sz="1400" b="1" i="0" u="none" strike="noStrike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О</a:t>
                      </a:r>
                      <a:r>
                        <a:rPr lang="ru-RU" sz="1400" b="1" i="0" u="none" strike="noStrike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платы по судебным приставам; </a:t>
                      </a:r>
                    </a:p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ru-RU" sz="1400" b="1" i="0" u="none" strike="noStrike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после отключений электроэнергии и арестов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64 102 326,06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69 792 197,51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6999269"/>
                  </a:ext>
                </a:extLst>
              </a:tr>
            </a:tbl>
          </a:graphicData>
        </a:graphic>
      </p:graphicFrame>
      <p:pic>
        <p:nvPicPr>
          <p:cNvPr id="6" name="Объект 8">
            <a:extLst>
              <a:ext uri="{FF2B5EF4-FFF2-40B4-BE49-F238E27FC236}">
                <a16:creationId xmlns:a16="http://schemas.microsoft.com/office/drawing/2014/main" id="{C62FF37F-D4EC-6245-A840-BD59FC3D12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3136" r="388"/>
          <a:stretch/>
        </p:blipFill>
        <p:spPr>
          <a:xfrm>
            <a:off x="448080" y="5785561"/>
            <a:ext cx="8300384" cy="955807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51600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C62FF37F-D4EC-6245-A840-BD59FC3D12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2232" y="116632"/>
            <a:ext cx="9144000" cy="6984776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000A7-80EF-A74E-B9BB-6C48495B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303" y="260647"/>
            <a:ext cx="8548169" cy="648073"/>
          </a:xfrm>
        </p:spPr>
        <p:txBody>
          <a:bodyPr anchor="t">
            <a:no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просроченной задолженности ООО УК «Жильё» перед ресурсоснабжающими организациями </a:t>
            </a:r>
            <a:r>
              <a:rPr 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01 января 2025 года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95539" y="4221087"/>
          <a:ext cx="8352924" cy="19442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56089">
                  <a:extLst>
                    <a:ext uri="{9D8B030D-6E8A-4147-A177-3AD203B41FA5}">
                      <a16:colId xmlns:a16="http://schemas.microsoft.com/office/drawing/2014/main" val="3426702184"/>
                    </a:ext>
                  </a:extLst>
                </a:gridCol>
                <a:gridCol w="1099973">
                  <a:extLst>
                    <a:ext uri="{9D8B030D-6E8A-4147-A177-3AD203B41FA5}">
                      <a16:colId xmlns:a16="http://schemas.microsoft.com/office/drawing/2014/main" val="3498830381"/>
                    </a:ext>
                  </a:extLst>
                </a:gridCol>
                <a:gridCol w="1007912">
                  <a:extLst>
                    <a:ext uri="{9D8B030D-6E8A-4147-A177-3AD203B41FA5}">
                      <a16:colId xmlns:a16="http://schemas.microsoft.com/office/drawing/2014/main" val="3764606752"/>
                    </a:ext>
                  </a:extLst>
                </a:gridCol>
                <a:gridCol w="949986">
                  <a:extLst>
                    <a:ext uri="{9D8B030D-6E8A-4147-A177-3AD203B41FA5}">
                      <a16:colId xmlns:a16="http://schemas.microsoft.com/office/drawing/2014/main" val="2750193883"/>
                    </a:ext>
                  </a:extLst>
                </a:gridCol>
                <a:gridCol w="984741">
                  <a:extLst>
                    <a:ext uri="{9D8B030D-6E8A-4147-A177-3AD203B41FA5}">
                      <a16:colId xmlns:a16="http://schemas.microsoft.com/office/drawing/2014/main" val="1571654706"/>
                    </a:ext>
                  </a:extLst>
                </a:gridCol>
                <a:gridCol w="984741">
                  <a:extLst>
                    <a:ext uri="{9D8B030D-6E8A-4147-A177-3AD203B41FA5}">
                      <a16:colId xmlns:a16="http://schemas.microsoft.com/office/drawing/2014/main" val="2468801662"/>
                    </a:ext>
                  </a:extLst>
                </a:gridCol>
                <a:gridCol w="984741">
                  <a:extLst>
                    <a:ext uri="{9D8B030D-6E8A-4147-A177-3AD203B41FA5}">
                      <a16:colId xmlns:a16="http://schemas.microsoft.com/office/drawing/2014/main" val="448474098"/>
                    </a:ext>
                  </a:extLst>
                </a:gridCol>
                <a:gridCol w="984741">
                  <a:extLst>
                    <a:ext uri="{9D8B030D-6E8A-4147-A177-3AD203B41FA5}">
                      <a16:colId xmlns:a16="http://schemas.microsoft.com/office/drawing/2014/main" val="3524322222"/>
                    </a:ext>
                  </a:extLst>
                </a:gridCol>
              </a:tblGrid>
              <a:tr h="4335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Наименование РСО</a:t>
                      </a: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2018г.</a:t>
                      </a: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2019г. </a:t>
                      </a: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2020г.</a:t>
                      </a: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2021г.</a:t>
                      </a: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2022г. </a:t>
                      </a: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2023г.</a:t>
                      </a: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2024г. </a:t>
                      </a: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47309274"/>
                  </a:ext>
                </a:extLst>
              </a:tr>
              <a:tr h="3021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АО "ТАТЭНЕРГО"                 </a:t>
                      </a: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11 102</a:t>
                      </a: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63 599</a:t>
                      </a: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53 962</a:t>
                      </a: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39 831</a:t>
                      </a: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44 900</a:t>
                      </a: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35 261</a:t>
                      </a: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42 111</a:t>
                      </a: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08718125"/>
                  </a:ext>
                </a:extLst>
              </a:tr>
              <a:tr h="3021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АО "ВК и ЭХ" </a:t>
                      </a: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6 483</a:t>
                      </a: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39 622</a:t>
                      </a: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63 725</a:t>
                      </a: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47 792</a:t>
                      </a: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46 035</a:t>
                      </a: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49 454</a:t>
                      </a: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46 704</a:t>
                      </a: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28486997"/>
                  </a:ext>
                </a:extLst>
              </a:tr>
              <a:tr h="3021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ООО "ГРИНТА"</a:t>
                      </a: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3 535</a:t>
                      </a: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6 644</a:t>
                      </a: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6 114</a:t>
                      </a: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3 981</a:t>
                      </a: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4 774</a:t>
                      </a: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6 615</a:t>
                      </a: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45294732"/>
                  </a:ext>
                </a:extLst>
              </a:tr>
              <a:tr h="3021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Итого</a:t>
                      </a: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17 585</a:t>
                      </a: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106 756</a:t>
                      </a: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124 331</a:t>
                      </a: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93 737</a:t>
                      </a: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94 917</a:t>
                      </a: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89 489</a:t>
                      </a: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95 430</a:t>
                      </a:r>
                    </a:p>
                  </a:txBody>
                  <a:tcPr marL="7620" marR="7620" marT="7620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90332764"/>
                  </a:ext>
                </a:extLst>
              </a:tr>
              <a:tr h="302130">
                <a:tc gridSpan="8">
                  <a:txBody>
                    <a:bodyPr/>
                    <a:lstStyle/>
                    <a:p>
                      <a:pPr algn="l" fontAlgn="ctr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054" marR="7054" marT="7054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756203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1383502"/>
              </p:ext>
            </p:extLst>
          </p:nvPr>
        </p:nvGraphicFramePr>
        <p:xfrm>
          <a:off x="179512" y="978863"/>
          <a:ext cx="8856984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81784" y="6528821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20573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C62FF37F-D4EC-6245-A840-BD59FC3D12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000A7-80EF-A74E-B9BB-6C48495B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14291"/>
            <a:ext cx="8267564" cy="622422"/>
          </a:xfrm>
          <a:noFill/>
        </p:spPr>
        <p:txBody>
          <a:bodyPr>
            <a:noAutofit/>
          </a:bodyPr>
          <a:lstStyle/>
          <a:p>
            <a:pPr font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Мероприятия по выявлению некорректной передачи показаний по коммунальным ресурсам в 2024 году</a:t>
            </a:r>
          </a:p>
        </p:txBody>
      </p:sp>
      <p:pic>
        <p:nvPicPr>
          <p:cNvPr id="1026" name="Picture 2" descr="https://avatars.mds.yandex.net/i?id=3224f6baedf9a34e39ac9d2a16ef72fa34d90009-9871231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780928"/>
            <a:ext cx="4896544" cy="295232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9669594"/>
              </p:ext>
            </p:extLst>
          </p:nvPr>
        </p:nvGraphicFramePr>
        <p:xfrm>
          <a:off x="539552" y="955132"/>
          <a:ext cx="8267564" cy="1609773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6469314">
                  <a:extLst>
                    <a:ext uri="{9D8B030D-6E8A-4147-A177-3AD203B41FA5}">
                      <a16:colId xmlns:a16="http://schemas.microsoft.com/office/drawing/2014/main" val="2582308272"/>
                    </a:ext>
                  </a:extLst>
                </a:gridCol>
                <a:gridCol w="1798250">
                  <a:extLst>
                    <a:ext uri="{9D8B030D-6E8A-4147-A177-3AD203B41FA5}">
                      <a16:colId xmlns:a16="http://schemas.microsoft.com/office/drawing/2014/main" val="556959512"/>
                    </a:ext>
                  </a:extLst>
                </a:gridCol>
              </a:tblGrid>
              <a:tr h="5017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4" marR="7434" marT="7434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4" marR="7434" marT="7434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7668149"/>
                  </a:ext>
                </a:extLst>
              </a:tr>
              <a:tr h="2770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Пройдено квартир всего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4" marR="7434" marT="7434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8624</a:t>
                      </a:r>
                    </a:p>
                  </a:txBody>
                  <a:tcPr marL="7434" marR="7434" marT="7434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004854"/>
                  </a:ext>
                </a:extLst>
              </a:tr>
              <a:tr h="2770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Выявлено квартир занижающих показания приборов учета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4" marR="7434" marT="7434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7434" marR="7434" marT="7434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2165135"/>
                  </a:ext>
                </a:extLst>
              </a:tr>
              <a:tr h="2770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Выявлено квартир с неисправными приборами учета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4" marR="7434" marT="7434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1001</a:t>
                      </a:r>
                    </a:p>
                  </a:txBody>
                  <a:tcPr marL="7434" marR="7434" marT="7434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184633"/>
                  </a:ext>
                </a:extLst>
              </a:tr>
              <a:tr h="2770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Выявлено вмешательство  в работу приборов учета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34" marR="7434" marT="7434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699</a:t>
                      </a:r>
                    </a:p>
                  </a:txBody>
                  <a:tcPr marL="7434" marR="7434" marT="7434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2453262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84367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000A7-80EF-A74E-B9BB-6C48495B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172" y="244034"/>
            <a:ext cx="8534813" cy="454466"/>
          </a:xfrm>
          <a:noFill/>
        </p:spPr>
        <p:txBody>
          <a:bodyPr anchor="t">
            <a:no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озеленение дворовых территорий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8">
            <a:extLst>
              <a:ext uri="{FF2B5EF4-FFF2-40B4-BE49-F238E27FC236}">
                <a16:creationId xmlns:a16="http://schemas.microsoft.com/office/drawing/2014/main" id="{C62FF37F-D4EC-6245-A840-BD59FC3D1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189" b="5313"/>
          <a:stretch/>
        </p:blipFill>
        <p:spPr>
          <a:xfrm>
            <a:off x="272006" y="5937630"/>
            <a:ext cx="8332442" cy="72008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100392" y="6356350"/>
            <a:ext cx="58640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44</a:t>
            </a:fld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970375"/>
              </p:ext>
            </p:extLst>
          </p:nvPr>
        </p:nvGraphicFramePr>
        <p:xfrm>
          <a:off x="755575" y="698500"/>
          <a:ext cx="7848873" cy="52391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00401">
                  <a:extLst>
                    <a:ext uri="{9D8B030D-6E8A-4147-A177-3AD203B41FA5}">
                      <a16:colId xmlns:a16="http://schemas.microsoft.com/office/drawing/2014/main" val="1972295613"/>
                    </a:ext>
                  </a:extLst>
                </a:gridCol>
                <a:gridCol w="2107870">
                  <a:extLst>
                    <a:ext uri="{9D8B030D-6E8A-4147-A177-3AD203B41FA5}">
                      <a16:colId xmlns:a16="http://schemas.microsoft.com/office/drawing/2014/main" val="3820892950"/>
                    </a:ext>
                  </a:extLst>
                </a:gridCol>
                <a:gridCol w="2140602">
                  <a:extLst>
                    <a:ext uri="{9D8B030D-6E8A-4147-A177-3AD203B41FA5}">
                      <a16:colId xmlns:a16="http://schemas.microsoft.com/office/drawing/2014/main" val="3803261829"/>
                    </a:ext>
                  </a:extLst>
                </a:gridCol>
              </a:tblGrid>
              <a:tr h="2044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 посадки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саженцев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Порода дерева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687398"/>
                  </a:ext>
                </a:extLst>
              </a:tr>
              <a:tr h="1683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30 лет Победы,</a:t>
                      </a:r>
                      <a:r>
                        <a:rPr lang="ru-RU" sz="11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д.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12/19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клен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1329840"/>
                  </a:ext>
                </a:extLst>
              </a:tr>
              <a:tr h="1683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Тукая, д. 17, 19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ель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927739"/>
                  </a:ext>
                </a:extLst>
              </a:tr>
              <a:tr h="1683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Студенческая, д. 35, ул. Корабельная, д. 38, 40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рябина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5844547"/>
                  </a:ext>
                </a:extLst>
              </a:tr>
              <a:tr h="1683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Корабельная, д. 45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рябина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101520"/>
                  </a:ext>
                </a:extLst>
              </a:tr>
              <a:tr h="16830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Студенческая, д.  25, 27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рябина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5838185"/>
                  </a:ext>
                </a:extLst>
              </a:tr>
              <a:tr h="16830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Студенческая, д. 27А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рябина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0487223"/>
                  </a:ext>
                </a:extLst>
              </a:tr>
              <a:tr h="16830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Корабельная, д.</a:t>
                      </a:r>
                      <a:r>
                        <a:rPr lang="ru-RU" sz="11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рябина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0414070"/>
                  </a:ext>
                </a:extLst>
              </a:tr>
              <a:tr h="1683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Пр-т. Строителей, д. 32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сосна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959520"/>
                  </a:ext>
                </a:extLst>
              </a:tr>
              <a:tr h="16830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сквер за пр-т. Химиков, д. 54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сосна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4654657"/>
                  </a:ext>
                </a:extLst>
              </a:tr>
              <a:tr h="16830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Пр-т. Строителей,</a:t>
                      </a:r>
                      <a:r>
                        <a:rPr lang="ru-RU" sz="11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д.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22, 24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сосна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5629641"/>
                  </a:ext>
                </a:extLst>
              </a:tr>
              <a:tr h="16830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Школьный бульвар, д. 3А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сосна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51668"/>
                  </a:ext>
                </a:extLst>
              </a:tr>
              <a:tr h="16830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Тихая аллея, д. 3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сосна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321691"/>
                  </a:ext>
                </a:extLst>
              </a:tr>
              <a:tr h="16830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Вокзальная, д. 36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сосна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724952"/>
                  </a:ext>
                </a:extLst>
              </a:tr>
              <a:tr h="16830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Вокзальная, д. 34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сосна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4586616"/>
                  </a:ext>
                </a:extLst>
              </a:tr>
              <a:tr h="16830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Вокзальная,</a:t>
                      </a:r>
                      <a:r>
                        <a:rPr lang="ru-RU" sz="11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д.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сосна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9948044"/>
                  </a:ext>
                </a:extLst>
              </a:tr>
              <a:tr h="16830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Корабельная, д. 21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сосна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35604"/>
                  </a:ext>
                </a:extLst>
              </a:tr>
              <a:tr h="16830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Корабельная, д. 15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сосна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7988626"/>
                  </a:ext>
                </a:extLst>
              </a:tr>
              <a:tr h="16830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Корабельная, д. 27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сосна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104504"/>
                  </a:ext>
                </a:extLst>
              </a:tr>
              <a:tr h="16830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Пр-т. Химиков, д. 25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сосна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704084"/>
                  </a:ext>
                </a:extLst>
              </a:tr>
              <a:tr h="16830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Юности, д. 20А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сосна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85169"/>
                  </a:ext>
                </a:extLst>
              </a:tr>
              <a:tr h="16830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Тукая, д. 16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сосна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9369877"/>
                  </a:ext>
                </a:extLst>
              </a:tr>
              <a:tr h="16830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Пр-т. Строителей,</a:t>
                      </a:r>
                      <a:r>
                        <a:rPr lang="ru-RU" sz="11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д.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49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сосна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403587"/>
                  </a:ext>
                </a:extLst>
              </a:tr>
              <a:tr h="16830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Мкр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№ 44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сосна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5387720"/>
                  </a:ext>
                </a:extLst>
              </a:tr>
              <a:tr h="16830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Пр-т.</a:t>
                      </a:r>
                      <a:r>
                        <a:rPr lang="ru-RU" sz="11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Химиков, д. 1Б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сосна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0358629"/>
                  </a:ext>
                </a:extLst>
              </a:tr>
              <a:tr h="16830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Южная, д. 4, 6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сосна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795963"/>
                  </a:ext>
                </a:extLst>
              </a:tr>
              <a:tr h="16830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Пр-т. Химиков,</a:t>
                      </a:r>
                      <a:r>
                        <a:rPr lang="ru-RU" sz="11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д. 1А, 1Б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сосна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5882549"/>
                  </a:ext>
                </a:extLst>
              </a:tr>
              <a:tr h="16830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Сквер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Баладурина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вдоль дороги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дуб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6374459"/>
                  </a:ext>
                </a:extLst>
              </a:tr>
              <a:tr h="16830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Ул. Корабельная, д. 28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рябина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395494"/>
                  </a:ext>
                </a:extLst>
              </a:tr>
              <a:tr h="16830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475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71" marR="5971" marT="5971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5886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23924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8">
            <a:extLst>
              <a:ext uri="{FF2B5EF4-FFF2-40B4-BE49-F238E27FC236}">
                <a16:creationId xmlns:a16="http://schemas.microsoft.com/office/drawing/2014/main" id="{C62FF37F-D4EC-6245-A840-BD59FC3D1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4" y="0"/>
            <a:ext cx="9144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000A7-80EF-A74E-B9BB-6C48495B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172" y="244034"/>
            <a:ext cx="8534813" cy="454466"/>
          </a:xfrm>
          <a:noFill/>
        </p:spPr>
        <p:txBody>
          <a:bodyPr anchor="t">
            <a:no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 дворовых территорий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42534"/>
            <a:ext cx="4320480" cy="43586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998" y="942533"/>
            <a:ext cx="3891466" cy="4358673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84990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8">
            <a:extLst>
              <a:ext uri="{FF2B5EF4-FFF2-40B4-BE49-F238E27FC236}">
                <a16:creationId xmlns:a16="http://schemas.microsoft.com/office/drawing/2014/main" id="{C62FF37F-D4EC-6245-A840-BD59FC3D1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000A7-80EF-A74E-B9BB-6C48495B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1" y="260648"/>
            <a:ext cx="8267566" cy="432049"/>
          </a:xfrm>
          <a:noFill/>
        </p:spPr>
        <p:txBody>
          <a:bodyPr anchor="t">
            <a:no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Советами общественного самоуправления (СТОС)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39551" y="692697"/>
            <a:ext cx="8267565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жаркий сезон мы регулярно проводим поливку зеленых насаждений совместно со СТОС и активными жителями на территории дома. Акция «Ведра воды не жалко» вдохновило нас, на закупку шлангов, при поддержке старших по домам - это помогло сохранить красоту и здоровье растений, а также создает приятную атмосферу для прогулок и отдыха у себя во дворе. Спасибо всем, кто принимал участие.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2204864"/>
            <a:ext cx="3168353" cy="34563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204864"/>
            <a:ext cx="4955197" cy="3456383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76460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8">
            <a:extLst>
              <a:ext uri="{FF2B5EF4-FFF2-40B4-BE49-F238E27FC236}">
                <a16:creationId xmlns:a16="http://schemas.microsoft.com/office/drawing/2014/main" id="{C62FF37F-D4EC-6245-A840-BD59FC3D1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7" r="14628"/>
          <a:stretch/>
        </p:blipFill>
        <p:spPr>
          <a:xfrm>
            <a:off x="391192" y="2420888"/>
            <a:ext cx="3878751" cy="32854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0"/>
          <a:stretch/>
        </p:blipFill>
        <p:spPr>
          <a:xfrm>
            <a:off x="4499992" y="2420889"/>
            <a:ext cx="4331279" cy="3285430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7351174"/>
              </p:ext>
            </p:extLst>
          </p:nvPr>
        </p:nvGraphicFramePr>
        <p:xfrm>
          <a:off x="391192" y="767947"/>
          <a:ext cx="8440079" cy="15089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40079">
                  <a:extLst>
                    <a:ext uri="{9D8B030D-6E8A-4147-A177-3AD203B41FA5}">
                      <a16:colId xmlns:a16="http://schemas.microsoft.com/office/drawing/2014/main" val="253959530"/>
                    </a:ext>
                  </a:extLst>
                </a:gridCol>
              </a:tblGrid>
              <a:tr h="1508926">
                <a:tc>
                  <a:txBody>
                    <a:bodyPr/>
                    <a:lstStyle/>
                    <a:p>
                      <a:pPr algn="just"/>
                      <a:r>
                        <a:rPr lang="ru-RU" b="0" dirty="0">
                          <a:solidFill>
                            <a:sysClr val="windowText" lastClr="000000"/>
                          </a:solidFill>
                        </a:rPr>
                        <a:t>      </a:t>
                      </a:r>
                      <a:r>
                        <a:rPr lang="ru-RU" sz="1600" b="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Управляющая компания активно участвовала в уходе за зелеными насаждениями нашего города. Мы организовали полив общественных пространств и дворов, привлекая к этому процессу старших по домам и активных жителей. Специально для полива были выданы шланги, и вода включалась централизованно. Благодаря совместным усилиям, деревья и растения получили необходимую влагу, а дворы стали еще зеленее и красивее.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810890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8624329"/>
              </p:ext>
            </p:extLst>
          </p:nvPr>
        </p:nvGraphicFramePr>
        <p:xfrm>
          <a:off x="424010" y="185663"/>
          <a:ext cx="8407262" cy="5822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07262">
                  <a:extLst>
                    <a:ext uri="{9D8B030D-6E8A-4147-A177-3AD203B41FA5}">
                      <a16:colId xmlns:a16="http://schemas.microsoft.com/office/drawing/2014/main" val="3668718965"/>
                    </a:ext>
                  </a:extLst>
                </a:gridCol>
              </a:tblGrid>
              <a:tr h="58228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Акция «Ведро воды не жалко» проводилась на Аллея памяти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67458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07123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922" y="274638"/>
            <a:ext cx="8137878" cy="490066"/>
          </a:xfrm>
          <a:noFill/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Добрые дела Управляющей Компании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078" y="922388"/>
            <a:ext cx="3178696" cy="4962871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950634"/>
              </p:ext>
            </p:extLst>
          </p:nvPr>
        </p:nvGraphicFramePr>
        <p:xfrm>
          <a:off x="548922" y="914401"/>
          <a:ext cx="4815166" cy="4962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15166">
                  <a:extLst>
                    <a:ext uri="{9D8B030D-6E8A-4147-A177-3AD203B41FA5}">
                      <a16:colId xmlns:a16="http://schemas.microsoft.com/office/drawing/2014/main" val="3856838657"/>
                    </a:ext>
                  </a:extLst>
                </a:gridCol>
              </a:tblGrid>
              <a:tr h="4962870">
                <a:tc>
                  <a:txBody>
                    <a:bodyPr/>
                    <a:lstStyle/>
                    <a:p>
                      <a:pPr algn="just"/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    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Сотрудники управляющей компании, заботятся не только о комфорте домов, но и благополучии окружающей среды.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В рамках нашей экологической инициативы мы изготовили и установили кормушки для птиц во  дворах жителей. Эти кормушки помогают нашим пернатым друзьям пережить холодное время года и обеспечивают их пищей. Кроме того, кормушки стали ярким декоративным элементом двора, добавляя уют и красоту в повседневную жизнь. Мы надеемся, что этот пример вдохновит вас на заботу о природе и окружающем мире. Вместе мы можем сделать наши дворы еще более комфортными и зелеными! Кормушки установлены по следующим адресам: пр. Мира 18,</a:t>
                      </a:r>
                      <a:r>
                        <a:rPr lang="ru-RU" sz="16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95; пр. Химиков 1Б;                         ул. Баки </a:t>
                      </a:r>
                      <a:r>
                        <a:rPr lang="ru-RU" sz="1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Урманче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31; пр. Строителей 12, 32Б;                                ул. Вокзальная 34; ул. Корабельная 20; ул. </a:t>
                      </a:r>
                      <a:r>
                        <a:rPr lang="ru-RU" sz="1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Рифката</a:t>
                      </a:r>
                      <a:r>
                        <a:rPr lang="ru-RU" sz="16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Гайнуллина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16; ул. 30 лет Победы 30.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7065918"/>
                  </a:ext>
                </a:extLst>
              </a:tr>
            </a:tbl>
          </a:graphicData>
        </a:graphic>
      </p:graphicFrame>
      <p:pic>
        <p:nvPicPr>
          <p:cNvPr id="5" name="Объект 8">
            <a:extLst>
              <a:ext uri="{FF2B5EF4-FFF2-40B4-BE49-F238E27FC236}">
                <a16:creationId xmlns:a16="http://schemas.microsoft.com/office/drawing/2014/main" id="{C62FF37F-D4EC-6245-A840-BD59FC3D12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189" b="5313"/>
          <a:stretch/>
        </p:blipFill>
        <p:spPr>
          <a:xfrm>
            <a:off x="548922" y="5877271"/>
            <a:ext cx="8137878" cy="764819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34621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922" y="274638"/>
            <a:ext cx="8137878" cy="490066"/>
          </a:xfrm>
          <a:noFill/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Добрые дела Управляющей Компании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2276872"/>
            <a:ext cx="4480498" cy="2520280"/>
          </a:xfrm>
          <a:ln w="19050"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948" y="1124744"/>
            <a:ext cx="3489852" cy="465313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7962147"/>
              </p:ext>
            </p:extLst>
          </p:nvPr>
        </p:nvGraphicFramePr>
        <p:xfrm>
          <a:off x="1524000" y="1397000"/>
          <a:ext cx="2831976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1976">
                  <a:extLst>
                    <a:ext uri="{9D8B030D-6E8A-4147-A177-3AD203B41FA5}">
                      <a16:colId xmlns:a16="http://schemas.microsoft.com/office/drawing/2014/main" val="2140196558"/>
                    </a:ext>
                  </a:extLst>
                </a:gridCol>
              </a:tblGrid>
              <a:tr h="375816">
                <a:tc>
                  <a:txBody>
                    <a:bodyPr/>
                    <a:lstStyle/>
                    <a:p>
                      <a:r>
                        <a:rPr lang="ru-RU" sz="2400" b="1" i="0" u="none" strike="noStrike" kern="1200" dirty="0">
                          <a:solidFill>
                            <a:srgbClr val="00EA6A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ЭКОВЕСНА 2024</a:t>
                      </a:r>
                      <a:endParaRPr lang="ru-RU" sz="2400" b="1" dirty="0">
                        <a:solidFill>
                          <a:srgbClr val="00EA6A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1265762"/>
                  </a:ext>
                </a:extLst>
              </a:tr>
            </a:tbl>
          </a:graphicData>
        </a:graphic>
      </p:graphicFrame>
      <p:pic>
        <p:nvPicPr>
          <p:cNvPr id="7" name="Объект 8">
            <a:extLst>
              <a:ext uri="{FF2B5EF4-FFF2-40B4-BE49-F238E27FC236}">
                <a16:creationId xmlns:a16="http://schemas.microsoft.com/office/drawing/2014/main" id="{C62FF37F-D4EC-6245-A840-BD59FC3D12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3189" b="5313"/>
          <a:stretch/>
        </p:blipFill>
        <p:spPr>
          <a:xfrm>
            <a:off x="548922" y="5877271"/>
            <a:ext cx="8137878" cy="764819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2393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C62FF37F-D4EC-6245-A840-BD59FC3D12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000A7-80EF-A74E-B9BB-6C48495B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303" y="214291"/>
            <a:ext cx="8534813" cy="500066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Информация о поступивших заявках за 2024 год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9017878"/>
              </p:ext>
            </p:extLst>
          </p:nvPr>
        </p:nvGraphicFramePr>
        <p:xfrm>
          <a:off x="642910" y="785794"/>
          <a:ext cx="8072494" cy="4838443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5729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32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15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заявок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75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Уборка подъезда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1 856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75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Уборка придомовой территории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1 076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39794825"/>
                  </a:ext>
                </a:extLst>
              </a:tr>
              <a:tr h="30175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Мусоропровод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1 010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75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Содержание внутриквартальных дорог (придомовая территория)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1756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Содержание двора (детской площадки, парковок во дворе, вывоз снега)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887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175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Подвальное помещение и техническое подполье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1 709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175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Чердак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175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Снежные шапки и сосульки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175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Претензии к качеству производимого ремонта лестничных клеток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1756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Подъезд ( наличие трещин в перекрытиях и стенах, отсутствие рам и стекол и т.д.)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1 576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175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Благоустройство дворовых территорий (МАФ, обрезка)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48346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8">
            <a:extLst>
              <a:ext uri="{FF2B5EF4-FFF2-40B4-BE49-F238E27FC236}">
                <a16:creationId xmlns:a16="http://schemas.microsoft.com/office/drawing/2014/main" id="{C62FF37F-D4EC-6245-A840-BD59FC3D1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000A7-80EF-A74E-B9BB-6C48495B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260648"/>
            <a:ext cx="8483589" cy="375143"/>
          </a:xfrm>
          <a:noFill/>
        </p:spPr>
        <p:txBody>
          <a:bodyPr anchor="t">
            <a:no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активными жителями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08890" y="692697"/>
            <a:ext cx="8398227" cy="22467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400" dirty="0"/>
              <a:t>1. Экспериментально во дворах: ул. Южная, д. 2, д. 4 пр. Химиков, д. 1А установили вело парковки, которые позволяют жителям удобно парковать свои велосипеды, не занимая при этом мест общего пользования. Это решение не только повышает противопожарную безопасность, но и улучшает внешний вид двора.  С предложениями по благоустройству и нововведениями во дворах жители домов обращаются в Управляющую компанию «Жильё». Мы  рады новым идеям и готовы совместно с жителями работать над усовершенствованием и преображением придомовых территорий.</a:t>
            </a:r>
          </a:p>
          <a:p>
            <a:pPr algn="just"/>
            <a:r>
              <a:rPr lang="ru-RU" sz="1400" dirty="0"/>
              <a:t>2. На детских площадках дополнительно установили светодиодные светильники по следующим адресам: ул. </a:t>
            </a:r>
            <a:r>
              <a:rPr lang="ru-RU" sz="1400" dirty="0" err="1"/>
              <a:t>Сююмбике</a:t>
            </a:r>
            <a:r>
              <a:rPr lang="ru-RU" sz="1400" dirty="0"/>
              <a:t> д. 9, ул. Студенческая д. 12, 14, 32Б, ул. </a:t>
            </a:r>
            <a:r>
              <a:rPr lang="ru-RU" sz="1400" dirty="0" err="1"/>
              <a:t>Р.Гайнуллина</a:t>
            </a:r>
            <a:r>
              <a:rPr lang="ru-RU" sz="1400" dirty="0"/>
              <a:t> д. 16, 18, 20. Уличное освещение расположенное на опорах не входит в обслуживание Управляющей компании, но мы любим своих маленьких  клиентов и заботимся о том, что бы  детство Ваших детей  было светлым.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491" y="2961170"/>
            <a:ext cx="4151716" cy="27363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890" y="2996372"/>
            <a:ext cx="4091102" cy="2744985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73731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8">
            <a:extLst>
              <a:ext uri="{FF2B5EF4-FFF2-40B4-BE49-F238E27FC236}">
                <a16:creationId xmlns:a16="http://schemas.microsoft.com/office/drawing/2014/main" id="{C62FF37F-D4EC-6245-A840-BD59FC3D1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000A7-80EF-A74E-B9BB-6C48495B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890" y="260649"/>
            <a:ext cx="8398226" cy="387336"/>
          </a:xfrm>
          <a:noFill/>
        </p:spPr>
        <p:txBody>
          <a:bodyPr anchor="t">
            <a:no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активными жителями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08890" y="692697"/>
            <a:ext cx="8483589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этом году мы приняли активное участие в организации волейбольной площадки вместе с жителями. Предоставили необходимые материалы и оборудование, а также помогли в планировании и проведении работ. Теперь у жителей дома 9 по улице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Сююмбике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есть отличное место для активного отдыха и занятий спортом. Первая игра между сотрудниками управляющей компании и жильцами уже состоялась – победила дружба. </a:t>
            </a:r>
          </a:p>
        </p:txBody>
      </p:sp>
      <p:pic>
        <p:nvPicPr>
          <p:cNvPr id="9" name="Объект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90" y="2060848"/>
            <a:ext cx="2938974" cy="3672408"/>
          </a:xfrm>
        </p:spPr>
      </p:pic>
      <p:pic>
        <p:nvPicPr>
          <p:cNvPr id="10" name="Объект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3" y="2060848"/>
            <a:ext cx="2938973" cy="3672409"/>
          </a:xfrm>
          <a:prstGeom prst="rect">
            <a:avLst/>
          </a:prstGeom>
        </p:spPr>
      </p:pic>
      <p:pic>
        <p:nvPicPr>
          <p:cNvPr id="11" name="Объект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636912"/>
            <a:ext cx="2520280" cy="2592288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50494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8">
            <a:extLst>
              <a:ext uri="{FF2B5EF4-FFF2-40B4-BE49-F238E27FC236}">
                <a16:creationId xmlns:a16="http://schemas.microsoft.com/office/drawing/2014/main" id="{C62FF37F-D4EC-6245-A840-BD59FC3D1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000A7-80EF-A74E-B9BB-6C48495B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5" y="198234"/>
            <a:ext cx="8411582" cy="700894"/>
          </a:xfrm>
          <a:noFill/>
        </p:spPr>
        <p:txBody>
          <a:bodyPr anchor="t">
            <a:no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Выполнены работы силами жильцов по устройству парковки                             по адресу: улица Тукая дом 24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3566024"/>
            <a:ext cx="8411580" cy="21405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-450215" algn="l"/>
              </a:tabLs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 по организации парковки на придомовой территории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-450215" algn="l"/>
              </a:tabLs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решению жильцов дома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+mj-lt"/>
              <a:buAutoNum type="arabicPeriod"/>
              <a:tabLst>
                <a:tab pos="-450215" algn="l"/>
              </a:tabLst>
            </a:pPr>
            <a:r>
              <a:rPr lang="ru-RU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Убедиться, что земельный участок принадлежит собственникам помещений МКД</a:t>
            </a:r>
          </a:p>
          <a:p>
            <a:pPr marL="342900" indent="-342900">
              <a:spcAft>
                <a:spcPts val="0"/>
              </a:spcAft>
              <a:buFont typeface="+mj-lt"/>
              <a:buAutoNum type="arabicPeriod"/>
              <a:tabLst>
                <a:tab pos="-450215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Получить решение общего собрания собственников МКД;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-450215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Составить схему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смету парковки;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-450215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Согласовать место парковки с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ресурсоснабжающимися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организациями;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-450215" algn="l"/>
                <a:tab pos="450215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Выполнить строительные работы силами жильцов МКД совместно с УК.</a:t>
            </a:r>
            <a:endParaRPr lang="ru-RU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1044666"/>
            <a:ext cx="4205791" cy="2349261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352" y="1044666"/>
            <a:ext cx="4172764" cy="2349261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75067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8">
            <a:extLst>
              <a:ext uri="{FF2B5EF4-FFF2-40B4-BE49-F238E27FC236}">
                <a16:creationId xmlns:a16="http://schemas.microsoft.com/office/drawing/2014/main" id="{C62FF37F-D4EC-6245-A840-BD59FC3D1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000A7-80EF-A74E-B9BB-6C48495B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223" y="252868"/>
            <a:ext cx="8503187" cy="499967"/>
          </a:xfrm>
        </p:spPr>
        <p:txBody>
          <a:bodyPr anchor="t"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Советами общественного самоуправления (СТОС)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98587" y="730106"/>
            <a:ext cx="843254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Управляющая компания тесно взаимодействует с Советами общественного самоуправления круглый год, благодаря чему осуществили совместную акцию «Помоги дворнику». Наша компания закупила лопаты и предоставила их в пользование зимой жителям.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20" y="1671005"/>
            <a:ext cx="8341443" cy="4018842"/>
          </a:xfrm>
          <a:solidFill>
            <a:schemeClr val="tx1"/>
          </a:solidFill>
          <a:ln w="19050">
            <a:solidFill>
              <a:schemeClr val="tx1"/>
            </a:solidFill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97932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  <a:noFill/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Новогоднее оформление дворов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57200" y="764704"/>
            <a:ext cx="4843672" cy="504056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В преддверии новогодних праздников наша команда приложила максимум усилий, чтобы создать атмосферу радости и волшебства во дворах жителей.</a:t>
            </a:r>
            <a:b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ключевых достижений стала организация торжественных открытий елок. Эти мероприятия собрали множество жителей, подарив им массу положительных эмоций и хорошее настроение.</a:t>
            </a:r>
            <a:b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Кроме того, для украшения дворов и создания праздничной атмосферы мы закупили надувные фигуры, такие как Дед Мороз и Снеговик. Эти элементы декораций стали настоящим украшением дворов и привлекли внимание как детей, так и взрослых.</a:t>
            </a:r>
            <a:b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Наша цель — сделать дома уютнее и комфортнее, а праздники — незабываемыми.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Мы благодарим вас за доверие и поддержку, и обещаем продолжать работать над улучшением качества жизни в наших домах.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434" y="764704"/>
            <a:ext cx="3294366" cy="4968552"/>
          </a:xfrm>
          <a:prstGeom prst="rect">
            <a:avLst/>
          </a:prstGeom>
        </p:spPr>
      </p:pic>
      <p:pic>
        <p:nvPicPr>
          <p:cNvPr id="6" name="Объект 8">
            <a:extLst>
              <a:ext uri="{FF2B5EF4-FFF2-40B4-BE49-F238E27FC236}">
                <a16:creationId xmlns:a16="http://schemas.microsoft.com/office/drawing/2014/main" id="{C62FF37F-D4EC-6245-A840-BD59FC3D12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136" r="388"/>
          <a:stretch/>
        </p:blipFill>
        <p:spPr>
          <a:xfrm>
            <a:off x="457200" y="5733256"/>
            <a:ext cx="8471284" cy="112474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16602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59433"/>
          </a:xfrm>
          <a:noFill/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Новогоднее оформление дворов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119" y="1632287"/>
            <a:ext cx="3103857" cy="41009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632288"/>
            <a:ext cx="2952328" cy="4100970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0588366"/>
              </p:ext>
            </p:extLst>
          </p:nvPr>
        </p:nvGraphicFramePr>
        <p:xfrm>
          <a:off x="899592" y="692696"/>
          <a:ext cx="7567284" cy="8229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7348827">
                  <a:extLst>
                    <a:ext uri="{9D8B030D-6E8A-4147-A177-3AD203B41FA5}">
                      <a16:colId xmlns:a16="http://schemas.microsoft.com/office/drawing/2014/main" val="3393797754"/>
                    </a:ext>
                  </a:extLst>
                </a:gridCol>
                <a:gridCol w="218457">
                  <a:extLst>
                    <a:ext uri="{9D8B030D-6E8A-4147-A177-3AD203B41FA5}">
                      <a16:colId xmlns:a16="http://schemas.microsoft.com/office/drawing/2014/main" val="3021673810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Пр-т. Химиков,</a:t>
                      </a:r>
                      <a:r>
                        <a:rPr lang="ru-RU" sz="16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д. 14;</a:t>
                      </a:r>
                      <a:r>
                        <a:rPr lang="ru-RU" sz="16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ул. Баки </a:t>
                      </a:r>
                      <a:r>
                        <a:rPr lang="ru-RU" sz="16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Урманче</a:t>
                      </a:r>
                      <a:r>
                        <a:rPr lang="ru-RU" sz="16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600" b="0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д. 25; </a:t>
                      </a:r>
                      <a:r>
                        <a:rPr lang="ru-RU" sz="16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ул. </a:t>
                      </a:r>
                      <a:r>
                        <a:rPr lang="ru-RU" sz="16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Рифката</a:t>
                      </a:r>
                      <a:r>
                        <a:rPr lang="ru-RU" sz="16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Гайнуллина</a:t>
                      </a:r>
                      <a:r>
                        <a:rPr lang="ru-RU" sz="16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600" b="0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д. 4</a:t>
                      </a:r>
                      <a:endParaRPr lang="ru-RU" sz="16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Пр-т. Строителей, д. 33; пр-т. Мира, д. 95; ул. Тукая</a:t>
                      </a:r>
                      <a:r>
                        <a:rPr lang="ru-RU" sz="1600" b="0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д. 4; </a:t>
                      </a:r>
                      <a:r>
                        <a:rPr lang="ru-RU" sz="16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Парк Юности </a:t>
                      </a:r>
                    </a:p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503480"/>
                  </a:ext>
                </a:extLst>
              </a:tr>
            </a:tbl>
          </a:graphicData>
        </a:graphic>
      </p:graphicFrame>
      <p:pic>
        <p:nvPicPr>
          <p:cNvPr id="7" name="Объект 8">
            <a:extLst>
              <a:ext uri="{FF2B5EF4-FFF2-40B4-BE49-F238E27FC236}">
                <a16:creationId xmlns:a16="http://schemas.microsoft.com/office/drawing/2014/main" id="{C62FF37F-D4EC-6245-A840-BD59FC3D12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3136" r="388"/>
          <a:stretch/>
        </p:blipFill>
        <p:spPr>
          <a:xfrm>
            <a:off x="647564" y="5733256"/>
            <a:ext cx="8280920" cy="1124744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31275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8">
            <a:extLst>
              <a:ext uri="{FF2B5EF4-FFF2-40B4-BE49-F238E27FC236}">
                <a16:creationId xmlns:a16="http://schemas.microsoft.com/office/drawing/2014/main" id="{C62FF37F-D4EC-6245-A840-BD59FC3D1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000A7-80EF-A74E-B9BB-6C48495B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260648"/>
            <a:ext cx="8483589" cy="420631"/>
          </a:xfrm>
          <a:noFill/>
        </p:spPr>
        <p:txBody>
          <a:bodyPr anchor="t"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Добрые дела Управляющей Компании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08890" y="692697"/>
            <a:ext cx="8398227" cy="13542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с приютом для животных мы запустили бессрочную акцию «Хочу домой». Цель акции — найти любящих хозяев для наших подопечных. Ежедневно в социальных сетях компании  мы размещаем  фотографии милых животных.  Надеемся, что вместе мы поможем нашим четвероногим друзьям обрести новый дом и любящую семью! </a:t>
            </a:r>
          </a:p>
          <a:p>
            <a:r>
              <a:rPr lang="ru-RU" dirty="0"/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043" y="1777758"/>
            <a:ext cx="2736303" cy="39837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890" y="1777758"/>
            <a:ext cx="2866967" cy="39837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176" y="1777758"/>
            <a:ext cx="2650941" cy="3983763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22363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8">
            <a:extLst>
              <a:ext uri="{FF2B5EF4-FFF2-40B4-BE49-F238E27FC236}">
                <a16:creationId xmlns:a16="http://schemas.microsoft.com/office/drawing/2014/main" id="{C62FF37F-D4EC-6245-A840-BD59FC3D1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2" y="116632"/>
            <a:ext cx="9144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000A7-80EF-A74E-B9BB-6C48495B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764704"/>
            <a:ext cx="8219255" cy="1872208"/>
          </a:xfr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rmAutofit fontScale="90000"/>
          </a:bodyPr>
          <a:lstStyle/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Управляющая</a:t>
            </a:r>
            <a:r>
              <a:rPr lang="ru-RU" sz="1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компания принимает активное участие в благотворительных инициативах, направленных на поддержку местных сообществ и улучшение качества жизни наших жителей.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Жильё активно учувствует в поставке гуманитарного груза на зону СВО. 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Мы понимаем важность социальной ответственности  и стремимся внести значимый вклад в общее дело.</a:t>
            </a:r>
            <a:r>
              <a:rPr lang="ru-RU" sz="9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Мы сотрудничаем с местными организациями и волонтерами, чтобы обеспечить максимальную эффективность нашей помощи. Участие в благотворительности – это не только наша обязанность, но и возможность сделать жизнь вокруг нас лучше</a:t>
            </a:r>
            <a:r>
              <a:rPr lang="ru-RU" sz="1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hoto_5228927000331272518_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544" y="2852936"/>
            <a:ext cx="3861214" cy="2152073"/>
          </a:xfrm>
          <a:prstGeom prst="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27" name="Picture 3" descr="photo_5228927000331272519_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015" y="3284984"/>
            <a:ext cx="3816425" cy="2448272"/>
          </a:xfrm>
          <a:prstGeom prst="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57</a:t>
            </a:fld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331"/>
              </p:ext>
            </p:extLst>
          </p:nvPr>
        </p:nvGraphicFramePr>
        <p:xfrm>
          <a:off x="261647" y="291252"/>
          <a:ext cx="8425153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25153">
                  <a:extLst>
                    <a:ext uri="{9D8B030D-6E8A-4147-A177-3AD203B41FA5}">
                      <a16:colId xmlns:a16="http://schemas.microsoft.com/office/drawing/2014/main" val="39988009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Благотворительная инициатива. </a:t>
                      </a:r>
                      <a:r>
                        <a:rPr lang="ru-RU" sz="20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Волонтерство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СВО.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22698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72521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C62FF37F-D4EC-6245-A840-BD59FC3D1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252668" y="-2405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32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WordArt 2"/>
          <p:cNvSpPr>
            <a:spLocks noChangeArrowheads="1" noChangeShapeType="1" noTextEdit="1"/>
          </p:cNvSpPr>
          <p:nvPr/>
        </p:nvSpPr>
        <p:spPr bwMode="auto">
          <a:xfrm>
            <a:off x="3746020" y="1483743"/>
            <a:ext cx="1429829" cy="1682780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70195"/>
              </a:avLst>
            </a:prstTxWarp>
          </a:bodyPr>
          <a:lstStyle/>
          <a:p>
            <a:pPr algn="ctr" rtl="0"/>
            <a:endParaRPr lang="ru-RU" sz="3600" kern="10" spc="0" dirty="0">
              <a:ln w="9525">
                <a:solidFill>
                  <a:srgbClr val="00B0F0"/>
                </a:solidFill>
                <a:round/>
                <a:headEnd/>
                <a:tailEnd/>
              </a:ln>
              <a:solidFill>
                <a:schemeClr val="accent1">
                  <a:lumMod val="75000"/>
                </a:schemeClr>
              </a:solidFill>
              <a:effectLst/>
              <a:latin typeface="Calibri"/>
            </a:endParaRP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/>
        </p:nvGraphicFramePr>
        <p:xfrm>
          <a:off x="928662" y="1071546"/>
          <a:ext cx="7786741" cy="739140"/>
        </p:xfrm>
        <a:graphic>
          <a:graphicData uri="http://schemas.openxmlformats.org/drawingml/2006/table">
            <a:tbl>
              <a:tblPr/>
              <a:tblGrid>
                <a:gridCol w="77867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07981">
                <a:tc>
                  <a:txBody>
                    <a:bodyPr/>
                    <a:lstStyle/>
                    <a:p>
                      <a:pPr algn="ctr" fontAlgn="ctr"/>
                      <a:endParaRPr lang="ru-RU" sz="48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40" y="2637317"/>
            <a:ext cx="2747280" cy="2515046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3852341"/>
              </p:ext>
            </p:extLst>
          </p:nvPr>
        </p:nvGraphicFramePr>
        <p:xfrm>
          <a:off x="611559" y="298552"/>
          <a:ext cx="8064895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64895">
                  <a:extLst>
                    <a:ext uri="{9D8B030D-6E8A-4147-A177-3AD203B41FA5}">
                      <a16:colId xmlns:a16="http://schemas.microsoft.com/office/drawing/2014/main" val="41395093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Информация об</a:t>
                      </a:r>
                      <a:r>
                        <a:rPr lang="ru-RU" sz="2000" baseline="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организациях по установке и обслуживанию </a:t>
                      </a:r>
                      <a:r>
                        <a:rPr lang="ru-RU" sz="20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Домофонов с видеонаблюдением</a:t>
                      </a:r>
                      <a:r>
                        <a:rPr lang="ru-RU" sz="2000" baseline="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9797332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809" y="1246881"/>
            <a:ext cx="3456385" cy="8043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51" r="2515" b="30051"/>
          <a:stretch/>
        </p:blipFill>
        <p:spPr>
          <a:xfrm>
            <a:off x="5175724" y="2325133"/>
            <a:ext cx="3086827" cy="28803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236" y="1266456"/>
            <a:ext cx="1998569" cy="814162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625067"/>
              </p:ext>
            </p:extLst>
          </p:nvPr>
        </p:nvGraphicFramePr>
        <p:xfrm>
          <a:off x="8316416" y="6461058"/>
          <a:ext cx="360039" cy="288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39">
                  <a:extLst>
                    <a:ext uri="{9D8B030D-6E8A-4147-A177-3AD203B41FA5}">
                      <a16:colId xmlns:a16="http://schemas.microsoft.com/office/drawing/2014/main" val="732886612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ysClr val="windowText" lastClr="000000"/>
                          </a:solidFill>
                        </a:rPr>
                        <a:t>58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26707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0274457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C62FF37F-D4EC-6245-A840-BD59FC3D1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252668" y="-2405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32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WordArt 2"/>
          <p:cNvSpPr>
            <a:spLocks noChangeArrowheads="1" noChangeShapeType="1" noTextEdit="1"/>
          </p:cNvSpPr>
          <p:nvPr/>
        </p:nvSpPr>
        <p:spPr bwMode="auto">
          <a:xfrm>
            <a:off x="3746020" y="1483743"/>
            <a:ext cx="1429829" cy="1682780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70195"/>
              </a:avLst>
            </a:prstTxWarp>
          </a:bodyPr>
          <a:lstStyle/>
          <a:p>
            <a:pPr algn="ctr" rtl="0"/>
            <a:endParaRPr lang="ru-RU" sz="3600" kern="10" spc="0" dirty="0">
              <a:ln w="9525">
                <a:solidFill>
                  <a:srgbClr val="00B0F0"/>
                </a:solidFill>
                <a:round/>
                <a:headEnd/>
                <a:tailEnd/>
              </a:ln>
              <a:solidFill>
                <a:schemeClr val="accent1">
                  <a:lumMod val="75000"/>
                </a:schemeClr>
              </a:solidFill>
              <a:effectLst/>
              <a:latin typeface="Calibri"/>
            </a:endParaRP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/>
        </p:nvGraphicFramePr>
        <p:xfrm>
          <a:off x="928662" y="1071546"/>
          <a:ext cx="7786741" cy="3071834"/>
        </p:xfrm>
        <a:graphic>
          <a:graphicData uri="http://schemas.openxmlformats.org/drawingml/2006/table">
            <a:tbl>
              <a:tblPr/>
              <a:tblGrid>
                <a:gridCol w="77867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718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8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СПАСИБО </a:t>
                      </a:r>
                    </a:p>
                    <a:p>
                      <a:pPr algn="ctr" fontAlgn="ctr"/>
                      <a:r>
                        <a:rPr lang="ru-RU" sz="48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ВНИМАНИЕ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388471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C62FF37F-D4EC-6245-A840-BD59FC3D12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000A7-80EF-A74E-B9BB-6C48495B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303" y="214291"/>
            <a:ext cx="8534813" cy="500066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Информация о поступивших заявках за 2024 год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7913071"/>
              </p:ext>
            </p:extLst>
          </p:nvPr>
        </p:nvGraphicFramePr>
        <p:xfrm>
          <a:off x="642910" y="785794"/>
          <a:ext cx="8072494" cy="4875454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52252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7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02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заявок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5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Неудовлетворительное качество ГВС 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10 516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5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Неудовлетворительное качество ХВС 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893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39794825"/>
                  </a:ext>
                </a:extLst>
              </a:tr>
              <a:tr h="4145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Неисправность</a:t>
                      </a:r>
                      <a:r>
                        <a:rPr lang="ru-RU" sz="18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 сетей Г</a:t>
                      </a:r>
                      <a:r>
                        <a:rPr lang="ru-RU" sz="1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ХВС 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1 515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5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Отопление 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11 983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45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Канализация 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4 006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521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Кровля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водосточная система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904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45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Фасад  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45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Вентиляция 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45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Лифт (уборка в</a:t>
                      </a:r>
                      <a:r>
                        <a:rPr lang="ru-RU" sz="1800" u="none" strike="noStrike" baseline="0" dirty="0">
                          <a:latin typeface="Times New Roman" pitchFamily="18" charset="0"/>
                          <a:cs typeface="Times New Roman" pitchFamily="18" charset="0"/>
                        </a:rPr>
                        <a:t> лифте</a:t>
                      </a:r>
                      <a:r>
                        <a:rPr lang="ru-RU" sz="18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4521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Претензии к функционированию УК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6952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Прямоугольник 253"/>
          <p:cNvSpPr/>
          <p:nvPr/>
        </p:nvSpPr>
        <p:spPr>
          <a:xfrm>
            <a:off x="142844" y="241708"/>
            <a:ext cx="87754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Структура взаимодействия с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подрядными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организациями  ООО УК «ЖИЛЬЁ»</a:t>
            </a:r>
          </a:p>
        </p:txBody>
      </p:sp>
      <p:sp>
        <p:nvSpPr>
          <p:cNvPr id="95" name="Text Box 8"/>
          <p:cNvSpPr txBox="1">
            <a:spLocks noChangeAspect="1" noChangeArrowheads="1"/>
          </p:cNvSpPr>
          <p:nvPr/>
        </p:nvSpPr>
        <p:spPr bwMode="auto">
          <a:xfrm>
            <a:off x="188636" y="1385299"/>
            <a:ext cx="2286048" cy="500066"/>
          </a:xfrm>
          <a:prstGeom prst="rect">
            <a:avLst/>
          </a:prstGeom>
          <a:ln>
            <a:solidFill>
              <a:srgbClr val="00B050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ООО «МАСТЕР-ЛИФТ»</a:t>
            </a:r>
            <a:endParaRPr kumimoji="0" 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- Обслуживание лифтов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 Box 8"/>
          <p:cNvSpPr txBox="1">
            <a:spLocks noChangeAspect="1" noChangeArrowheads="1"/>
          </p:cNvSpPr>
          <p:nvPr/>
        </p:nvSpPr>
        <p:spPr bwMode="auto">
          <a:xfrm>
            <a:off x="185810" y="2033635"/>
            <a:ext cx="2286016" cy="500066"/>
          </a:xfrm>
          <a:prstGeom prst="rect">
            <a:avLst/>
          </a:prstGeom>
          <a:ln>
            <a:solidFill>
              <a:srgbClr val="00B050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ООО «Безопасность лифтов»</a:t>
            </a:r>
            <a:endParaRPr kumimoji="0" lang="ru-RU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- Обслуживание лифтов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142844" y="3462634"/>
            <a:ext cx="1928826" cy="2170856"/>
          </a:xfrm>
          <a:prstGeom prst="rect">
            <a:avLst/>
          </a:prstGeom>
          <a:ln>
            <a:solidFill>
              <a:srgbClr val="00B050"/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b="1" dirty="0"/>
              <a:t>ООО «</a:t>
            </a:r>
            <a:r>
              <a:rPr lang="ru-RU" b="1" dirty="0" err="1"/>
              <a:t>Горбыт</a:t>
            </a:r>
            <a:r>
              <a:rPr lang="ru-RU" b="1" dirty="0"/>
              <a:t>»</a:t>
            </a:r>
          </a:p>
          <a:p>
            <a:pPr>
              <a:buFontTx/>
              <a:buChar char="-"/>
            </a:pPr>
            <a:r>
              <a:rPr lang="ru-RU" sz="1000" dirty="0"/>
              <a:t>Уборка внутридомовых мест общего пользования;</a:t>
            </a:r>
          </a:p>
          <a:p>
            <a:endParaRPr lang="ru-RU" sz="1000" dirty="0"/>
          </a:p>
          <a:p>
            <a:pPr>
              <a:buFontTx/>
              <a:buChar char="-"/>
            </a:pPr>
            <a:r>
              <a:rPr lang="ru-RU" sz="1000" dirty="0"/>
              <a:t> Уборка придомовой территории;</a:t>
            </a:r>
          </a:p>
          <a:p>
            <a:endParaRPr lang="ru-RU" sz="1000" dirty="0"/>
          </a:p>
          <a:p>
            <a:pPr>
              <a:buFontTx/>
              <a:buChar char="-"/>
            </a:pPr>
            <a:r>
              <a:rPr lang="ru-RU" sz="1000" dirty="0"/>
              <a:t> Обслуживание мусоропроводов;</a:t>
            </a:r>
          </a:p>
          <a:p>
            <a:endParaRPr lang="ru-RU" sz="1000" dirty="0"/>
          </a:p>
          <a:p>
            <a:pPr>
              <a:buFontTx/>
              <a:buChar char="-"/>
            </a:pPr>
            <a:r>
              <a:rPr lang="ru-RU" sz="1000" dirty="0"/>
              <a:t> Содержание контейнерной площадки.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16173" y="1294868"/>
            <a:ext cx="3214710" cy="64294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/>
              </a:solidFill>
            </a:endParaRPr>
          </a:p>
          <a:p>
            <a:pPr algn="ctr"/>
            <a:endParaRPr lang="ru-RU" sz="1600" b="1" dirty="0">
              <a:solidFill>
                <a:schemeClr val="tx1"/>
              </a:solidFill>
            </a:endParaRPr>
          </a:p>
          <a:p>
            <a:pPr algn="ctr"/>
            <a:r>
              <a:rPr lang="ru-RU" sz="2400" b="1" dirty="0">
                <a:solidFill>
                  <a:schemeClr val="tx1"/>
                </a:solidFill>
              </a:rPr>
              <a:t>ООО УК «ЖИЛЬЁ»</a:t>
            </a:r>
            <a:endParaRPr lang="ru-RU" sz="1200" b="1" dirty="0">
              <a:solidFill>
                <a:schemeClr val="tx1"/>
              </a:solidFill>
            </a:endParaRPr>
          </a:p>
          <a:p>
            <a:pPr algn="ctr"/>
            <a:endParaRPr lang="ru-RU" sz="1200" b="1" dirty="0">
              <a:solidFill>
                <a:schemeClr val="tx1"/>
              </a:solidFill>
            </a:endParaRPr>
          </a:p>
          <a:p>
            <a:pPr algn="ctr"/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9" name="Text Box 8"/>
          <p:cNvSpPr txBox="1">
            <a:spLocks noChangeAspect="1" noChangeArrowheads="1"/>
          </p:cNvSpPr>
          <p:nvPr/>
        </p:nvSpPr>
        <p:spPr bwMode="auto">
          <a:xfrm>
            <a:off x="6300191" y="1350745"/>
            <a:ext cx="2618122" cy="1073956"/>
          </a:xfrm>
          <a:prstGeom prst="rect">
            <a:avLst/>
          </a:prstGeom>
          <a:ln>
            <a:solidFill>
              <a:srgbClr val="00B050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400" b="1" dirty="0"/>
              <a:t>ООО «СанМастер»</a:t>
            </a:r>
            <a:endParaRPr lang="ru-RU" sz="1400" dirty="0"/>
          </a:p>
          <a:p>
            <a:pPr marL="171450" indent="-171450">
              <a:buFontTx/>
              <a:buChar char="-"/>
            </a:pPr>
            <a:r>
              <a:rPr lang="ru-RU" sz="1000" dirty="0"/>
              <a:t>Дератизация (дезинсекция);</a:t>
            </a:r>
          </a:p>
          <a:p>
            <a:endParaRPr lang="ru-RU" sz="800" dirty="0"/>
          </a:p>
          <a:p>
            <a:r>
              <a:rPr lang="ru-RU" sz="1000" dirty="0"/>
              <a:t>- Обслуживание и ремонт технических средств и систем пожаротушения и </a:t>
            </a:r>
            <a:r>
              <a:rPr lang="ru-RU" sz="1000" dirty="0" err="1"/>
              <a:t>дымоудаления</a:t>
            </a:r>
            <a:r>
              <a:rPr lang="ru-RU" sz="1000" dirty="0"/>
              <a:t>.</a:t>
            </a:r>
          </a:p>
          <a:p>
            <a:endParaRPr lang="ru-RU" sz="800" dirty="0"/>
          </a:p>
          <a:p>
            <a:endParaRPr lang="ru-RU" sz="500" dirty="0"/>
          </a:p>
          <a:p>
            <a:endParaRPr lang="ru-RU" sz="1400" dirty="0"/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 Box 8"/>
          <p:cNvSpPr txBox="1">
            <a:spLocks noChangeAspect="1" noChangeArrowheads="1"/>
          </p:cNvSpPr>
          <p:nvPr/>
        </p:nvSpPr>
        <p:spPr bwMode="auto">
          <a:xfrm>
            <a:off x="5796136" y="680069"/>
            <a:ext cx="2808312" cy="558063"/>
          </a:xfrm>
          <a:prstGeom prst="rect">
            <a:avLst/>
          </a:prstGeom>
          <a:ln>
            <a:solidFill>
              <a:srgbClr val="00B050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200" b="1" dirty="0"/>
              <a:t>ООО «Газпром </a:t>
            </a:r>
            <a:r>
              <a:rPr lang="ru-RU" sz="1200" b="1" dirty="0" err="1"/>
              <a:t>трансгаз</a:t>
            </a:r>
            <a:r>
              <a:rPr lang="ru-RU" sz="1200" b="1" dirty="0"/>
              <a:t> Казань»</a:t>
            </a:r>
            <a:endParaRPr lang="ru-RU" sz="1200" dirty="0"/>
          </a:p>
          <a:p>
            <a:r>
              <a:rPr lang="ru-RU" sz="1000" dirty="0">
                <a:cs typeface="Arial" pitchFamily="34" charset="0"/>
              </a:rPr>
              <a:t> - </a:t>
            </a:r>
            <a:r>
              <a:rPr lang="ru-RU" sz="1000" dirty="0"/>
              <a:t>Обслуживание и ремонт внутридомовых газовых сетей</a:t>
            </a:r>
          </a:p>
          <a:p>
            <a:endParaRPr lang="ru-RU" sz="900" dirty="0"/>
          </a:p>
        </p:txBody>
      </p:sp>
      <p:sp>
        <p:nvSpPr>
          <p:cNvPr id="31" name="Text Box 8"/>
          <p:cNvSpPr txBox="1">
            <a:spLocks noChangeArrowheads="1"/>
          </p:cNvSpPr>
          <p:nvPr/>
        </p:nvSpPr>
        <p:spPr bwMode="auto">
          <a:xfrm>
            <a:off x="4775266" y="3462634"/>
            <a:ext cx="1929600" cy="2170856"/>
          </a:xfrm>
          <a:prstGeom prst="rect">
            <a:avLst/>
          </a:prstGeom>
          <a:ln>
            <a:solidFill>
              <a:srgbClr val="00B050"/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600" b="1" dirty="0"/>
              <a:t>ООО «Нижнекамский Жилищный Фонд»</a:t>
            </a:r>
            <a:endParaRPr lang="ru-RU" sz="1600" dirty="0"/>
          </a:p>
          <a:p>
            <a:endParaRPr lang="ru-RU" sz="200" b="1" dirty="0"/>
          </a:p>
          <a:p>
            <a:r>
              <a:rPr lang="ru-RU" sz="1000" dirty="0"/>
              <a:t>- Техническое обслуживание и ремонт внутридомовых водопроводно-канализационных сетей;</a:t>
            </a:r>
          </a:p>
          <a:p>
            <a:endParaRPr lang="ru-RU" sz="1000" dirty="0"/>
          </a:p>
          <a:p>
            <a:pPr>
              <a:buFontTx/>
              <a:buChar char="-"/>
            </a:pPr>
            <a:r>
              <a:rPr lang="ru-RU" sz="1000" dirty="0"/>
              <a:t>Техническое обслуживание и ремонт внутридомовых сетей центрального отопления.</a:t>
            </a:r>
          </a:p>
          <a:p>
            <a:pPr>
              <a:buFontTx/>
              <a:buChar char="-"/>
            </a:pPr>
            <a:endParaRPr lang="ru-RU" sz="1000" b="1" dirty="0"/>
          </a:p>
          <a:p>
            <a:pPr>
              <a:buFontTx/>
              <a:buChar char="-"/>
            </a:pPr>
            <a:endParaRPr lang="ru-RU" sz="1000" dirty="0"/>
          </a:p>
          <a:p>
            <a:pPr>
              <a:buFontTx/>
              <a:buChar char="-"/>
            </a:pPr>
            <a:endParaRPr lang="ru-RU" sz="1000" b="1" dirty="0"/>
          </a:p>
          <a:p>
            <a:pPr>
              <a:buFontTx/>
              <a:buChar char="-"/>
            </a:pPr>
            <a:endParaRPr lang="ru-RU" sz="1000" b="1" dirty="0"/>
          </a:p>
        </p:txBody>
      </p:sp>
      <p:sp>
        <p:nvSpPr>
          <p:cNvPr id="32" name="Text Box 8"/>
          <p:cNvSpPr txBox="1">
            <a:spLocks noChangeArrowheads="1"/>
          </p:cNvSpPr>
          <p:nvPr/>
        </p:nvSpPr>
        <p:spPr bwMode="auto">
          <a:xfrm>
            <a:off x="6946539" y="3462634"/>
            <a:ext cx="1929600" cy="2170856"/>
          </a:xfrm>
          <a:prstGeom prst="rect">
            <a:avLst/>
          </a:prstGeom>
          <a:ln>
            <a:solidFill>
              <a:srgbClr val="00B050"/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600" b="1" dirty="0"/>
              <a:t>ООО «</a:t>
            </a:r>
            <a:r>
              <a:rPr lang="ru-RU" sz="1600" b="1" dirty="0" err="1"/>
              <a:t>Камаремстрой</a:t>
            </a:r>
            <a:r>
              <a:rPr lang="ru-RU" sz="1600" b="1" dirty="0"/>
              <a:t>»</a:t>
            </a:r>
            <a:endParaRPr lang="ru-RU" sz="1600" dirty="0"/>
          </a:p>
          <a:p>
            <a:pPr algn="just"/>
            <a:r>
              <a:rPr lang="ru-RU" sz="800" dirty="0"/>
              <a:t> - </a:t>
            </a:r>
            <a:r>
              <a:rPr lang="ru-RU" sz="1000" dirty="0"/>
              <a:t>Текущий ремонт жилых зданий и благоустройство территории.</a:t>
            </a:r>
          </a:p>
          <a:p>
            <a:r>
              <a:rPr lang="ru-RU" sz="1000" b="1" dirty="0"/>
              <a:t> </a:t>
            </a:r>
          </a:p>
        </p:txBody>
      </p:sp>
      <p:sp>
        <p:nvSpPr>
          <p:cNvPr id="33" name="Text Box 8"/>
          <p:cNvSpPr txBox="1">
            <a:spLocks noChangeArrowheads="1"/>
          </p:cNvSpPr>
          <p:nvPr/>
        </p:nvSpPr>
        <p:spPr bwMode="auto">
          <a:xfrm>
            <a:off x="2271544" y="3464214"/>
            <a:ext cx="2250297" cy="2169276"/>
          </a:xfrm>
          <a:prstGeom prst="rect">
            <a:avLst/>
          </a:prstGeom>
          <a:ln>
            <a:solidFill>
              <a:srgbClr val="00B050"/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b="1" dirty="0"/>
              <a:t>ООО «Чистый двор»</a:t>
            </a:r>
          </a:p>
          <a:p>
            <a:pPr algn="ctr"/>
            <a:endParaRPr lang="ru-RU" sz="500" dirty="0"/>
          </a:p>
          <a:p>
            <a:pPr>
              <a:buFontTx/>
              <a:buChar char="-"/>
            </a:pPr>
            <a:r>
              <a:rPr lang="ru-RU" sz="1000" dirty="0"/>
              <a:t> Уборка внутридомовых мест общего пользования;</a:t>
            </a:r>
          </a:p>
          <a:p>
            <a:endParaRPr lang="ru-RU" sz="1000" dirty="0"/>
          </a:p>
          <a:p>
            <a:pPr>
              <a:buFontTx/>
              <a:buChar char="-"/>
            </a:pPr>
            <a:r>
              <a:rPr lang="ru-RU" sz="1000" dirty="0"/>
              <a:t> Уборка придомовой территории;</a:t>
            </a:r>
          </a:p>
          <a:p>
            <a:endParaRPr lang="ru-RU" sz="1000" dirty="0"/>
          </a:p>
          <a:p>
            <a:pPr>
              <a:buFontTx/>
              <a:buChar char="-"/>
            </a:pPr>
            <a:r>
              <a:rPr lang="ru-RU" sz="1000" dirty="0"/>
              <a:t> Обслуживание мусоропроводов;</a:t>
            </a:r>
          </a:p>
          <a:p>
            <a:endParaRPr lang="ru-RU" sz="1000" dirty="0"/>
          </a:p>
          <a:p>
            <a:pPr>
              <a:buFontTx/>
              <a:buChar char="-"/>
            </a:pPr>
            <a:r>
              <a:rPr lang="ru-RU" sz="1000" dirty="0"/>
              <a:t> Содержание контейнерной площадки.</a:t>
            </a:r>
          </a:p>
          <a:p>
            <a:endParaRPr lang="ru-RU" sz="1000" b="1" dirty="0"/>
          </a:p>
        </p:txBody>
      </p:sp>
      <p:sp>
        <p:nvSpPr>
          <p:cNvPr id="37" name="Text Box 8"/>
          <p:cNvSpPr txBox="1">
            <a:spLocks noChangeAspect="1" noChangeArrowheads="1"/>
          </p:cNvSpPr>
          <p:nvPr/>
        </p:nvSpPr>
        <p:spPr bwMode="auto">
          <a:xfrm>
            <a:off x="395536" y="697158"/>
            <a:ext cx="2736304" cy="526046"/>
          </a:xfrm>
          <a:prstGeom prst="rect">
            <a:avLst/>
          </a:prstGeom>
          <a:ln>
            <a:solidFill>
              <a:srgbClr val="00B050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200" b="1" dirty="0"/>
              <a:t>ООО «ЖилЭнергоСервис-НК»</a:t>
            </a:r>
            <a:endParaRPr lang="ru-RU" sz="1200" dirty="0"/>
          </a:p>
          <a:p>
            <a:r>
              <a:rPr lang="ru-RU" sz="1000" dirty="0"/>
              <a:t>- Обслуживание и ремонт внутридомовых электрических сетей</a:t>
            </a:r>
          </a:p>
          <a:p>
            <a:endParaRPr lang="ru-RU" sz="1400" dirty="0"/>
          </a:p>
          <a:p>
            <a:endParaRPr lang="ru-RU" sz="1400" dirty="0"/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4" name="Прямая со стрелкой 53"/>
          <p:cNvCxnSpPr>
            <a:stCxn id="17" idx="2"/>
          </p:cNvCxnSpPr>
          <p:nvPr/>
        </p:nvCxnSpPr>
        <p:spPr>
          <a:xfrm flipH="1">
            <a:off x="1608283" y="1937810"/>
            <a:ext cx="2815245" cy="97023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 стрелкой 83"/>
          <p:cNvCxnSpPr/>
          <p:nvPr/>
        </p:nvCxnSpPr>
        <p:spPr>
          <a:xfrm>
            <a:off x="4413495" y="1928923"/>
            <a:ext cx="2996485" cy="908969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 стрелкой 86"/>
          <p:cNvCxnSpPr/>
          <p:nvPr/>
        </p:nvCxnSpPr>
        <p:spPr>
          <a:xfrm>
            <a:off x="4451492" y="1946544"/>
            <a:ext cx="1281375" cy="919716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 стрелкой 100"/>
          <p:cNvCxnSpPr>
            <a:stCxn id="17" idx="2"/>
            <a:endCxn id="138" idx="0"/>
          </p:cNvCxnSpPr>
          <p:nvPr/>
        </p:nvCxnSpPr>
        <p:spPr>
          <a:xfrm flipH="1">
            <a:off x="3396693" y="1937810"/>
            <a:ext cx="1026835" cy="969597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 Box 8"/>
          <p:cNvSpPr txBox="1">
            <a:spLocks noChangeAspect="1" noChangeArrowheads="1"/>
          </p:cNvSpPr>
          <p:nvPr/>
        </p:nvSpPr>
        <p:spPr bwMode="auto">
          <a:xfrm>
            <a:off x="142844" y="2928281"/>
            <a:ext cx="192882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УБОРКА</a:t>
            </a:r>
            <a:r>
              <a:rPr kumimoji="0" lang="ru-RU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38" name="Text Box 8"/>
          <p:cNvSpPr txBox="1">
            <a:spLocks noChangeAspect="1" noChangeArrowheads="1"/>
          </p:cNvSpPr>
          <p:nvPr/>
        </p:nvSpPr>
        <p:spPr bwMode="auto">
          <a:xfrm>
            <a:off x="2271545" y="2907407"/>
            <a:ext cx="225029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УБОРКА</a:t>
            </a:r>
            <a:r>
              <a:rPr kumimoji="0" lang="ru-RU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40" name="Text Box 8"/>
          <p:cNvSpPr txBox="1">
            <a:spLocks noChangeAspect="1" noChangeArrowheads="1"/>
          </p:cNvSpPr>
          <p:nvPr/>
        </p:nvSpPr>
        <p:spPr bwMode="auto">
          <a:xfrm>
            <a:off x="4768454" y="2894627"/>
            <a:ext cx="192882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САНТЕХ.СЕТИ</a:t>
            </a:r>
            <a:r>
              <a:rPr kumimoji="0" lang="ru-RU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42" name="Text Box 8"/>
          <p:cNvSpPr txBox="1">
            <a:spLocks noChangeAspect="1" noChangeArrowheads="1"/>
          </p:cNvSpPr>
          <p:nvPr/>
        </p:nvSpPr>
        <p:spPr bwMode="auto">
          <a:xfrm>
            <a:off x="6929454" y="2884507"/>
            <a:ext cx="192882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3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ТЕКУЩИЙ</a:t>
            </a:r>
            <a:r>
              <a:rPr kumimoji="0" lang="ru-RU" sz="135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РЕМОНТ</a:t>
            </a:r>
            <a:r>
              <a:rPr kumimoji="0" lang="ru-RU" sz="135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cxnSp>
        <p:nvCxnSpPr>
          <p:cNvPr id="57" name="Прямая со стрелкой 56"/>
          <p:cNvCxnSpPr/>
          <p:nvPr/>
        </p:nvCxnSpPr>
        <p:spPr>
          <a:xfrm flipH="1" flipV="1">
            <a:off x="2494293" y="1633908"/>
            <a:ext cx="321880" cy="827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 flipV="1">
            <a:off x="6030883" y="1625173"/>
            <a:ext cx="269308" cy="873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>
            <a:stCxn id="17" idx="0"/>
            <a:endCxn id="30" idx="1"/>
          </p:cNvCxnSpPr>
          <p:nvPr/>
        </p:nvCxnSpPr>
        <p:spPr>
          <a:xfrm flipV="1">
            <a:off x="4423528" y="959101"/>
            <a:ext cx="1372608" cy="33576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>
            <a:stCxn id="17" idx="0"/>
            <a:endCxn id="37" idx="3"/>
          </p:cNvCxnSpPr>
          <p:nvPr/>
        </p:nvCxnSpPr>
        <p:spPr>
          <a:xfrm flipH="1" flipV="1">
            <a:off x="3131840" y="960181"/>
            <a:ext cx="1291688" cy="33468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3"/>
          <a:srcRect t="84328" b="4460"/>
          <a:stretch/>
        </p:blipFill>
        <p:spPr>
          <a:xfrm>
            <a:off x="0" y="5829624"/>
            <a:ext cx="8858280" cy="623712"/>
          </a:xfrm>
          <a:prstGeom prst="rect">
            <a:avLst/>
          </a:prstGeom>
        </p:spPr>
      </p:pic>
      <p:cxnSp>
        <p:nvCxnSpPr>
          <p:cNvPr id="12" name="Прямая со стрелкой 11"/>
          <p:cNvCxnSpPr>
            <a:stCxn id="17" idx="2"/>
            <a:endCxn id="28" idx="3"/>
          </p:cNvCxnSpPr>
          <p:nvPr/>
        </p:nvCxnSpPr>
        <p:spPr>
          <a:xfrm flipH="1">
            <a:off x="2471826" y="1937810"/>
            <a:ext cx="1951702" cy="34585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2452600"/>
              </p:ext>
            </p:extLst>
          </p:nvPr>
        </p:nvGraphicFramePr>
        <p:xfrm>
          <a:off x="8328248" y="6305663"/>
          <a:ext cx="590065" cy="3438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065">
                  <a:extLst>
                    <a:ext uri="{9D8B030D-6E8A-4147-A177-3AD203B41FA5}">
                      <a16:colId xmlns:a16="http://schemas.microsoft.com/office/drawing/2014/main" val="1272982832"/>
                    </a:ext>
                  </a:extLst>
                </a:gridCol>
              </a:tblGrid>
              <a:tr h="343807">
                <a:tc>
                  <a:txBody>
                    <a:bodyPr/>
                    <a:lstStyle/>
                    <a:p>
                      <a:pPr algn="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47118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766454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8">
            <a:extLst>
              <a:ext uri="{FF2B5EF4-FFF2-40B4-BE49-F238E27FC236}">
                <a16:creationId xmlns:a16="http://schemas.microsoft.com/office/drawing/2014/main" id="{C62FF37F-D4EC-6245-A840-BD59FC3D1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000A7-80EF-A74E-B9BB-6C48495B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001156" cy="357165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 текущий ремонт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подъездов капитального характера</a:t>
            </a:r>
          </a:p>
        </p:txBody>
      </p:sp>
      <p:graphicFrame>
        <p:nvGraphicFramePr>
          <p:cNvPr id="11" name="Содержимое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9415137"/>
              </p:ext>
            </p:extLst>
          </p:nvPr>
        </p:nvGraphicFramePr>
        <p:xfrm>
          <a:off x="285720" y="357166"/>
          <a:ext cx="8501122" cy="6207838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71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719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147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43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lang="ru-RU" sz="1400" b="1" i="1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Адрес дома</a:t>
                      </a:r>
                      <a:endParaRPr lang="ru-RU" sz="1400" b="1" i="1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подъзда, который ремонтируется</a:t>
                      </a:r>
                      <a:endParaRPr lang="ru-RU" sz="1400" b="1" i="1" u="none" strike="noStrike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8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ул. Тукая д. 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№ 1, 2, 3, 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ул. Тукая д. 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№ 1, 2, 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ул. 30 лет победы д. 16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№ 4,6,7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9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пр-кт. Химиков д. 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№ 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8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пр-кт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. Химиков д. 18Б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№ 1, 2, 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8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ул. Корабельная д. 19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№ 1, 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8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ул. Студенческая д. 63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№ 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8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пр-кт. Химиков д. 51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№ 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8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пр-кт. Мира д. 91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№ 1, 2, 3, 4, 5, 6, 7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24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ул. Студенческая д. 35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№ 1, 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ул. Баки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Урманче</a:t>
                      </a: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д. 11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№ 1, 2, 4, 5, 6, 7, 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ул. Баки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Урманче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д. 19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№ 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8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пр-кт. Мира д. 70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№ 1, 2, 3, 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8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пр-кт. Мира д. 74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№ 1, 2, 3, 4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8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пр-кт. Мира д.</a:t>
                      </a: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latin typeface="Times New Roman"/>
                        </a:rPr>
                        <a:t> 77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№ 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916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пр-кт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.</a:t>
                      </a: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Строителей д. 54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№ 2, 3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583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пр-кт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.</a:t>
                      </a: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Строителей д. 56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№ 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966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6035" marR="6035" marT="60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ул. Студенческая д. 61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№ 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48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L="6035" marR="6035" marT="60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ул.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Шк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.</a:t>
                      </a: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latin typeface="Times New Roman"/>
                        </a:rPr>
                        <a:t> Бульвар д.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№ 1, 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3201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пр-кт. Химиков д.</a:t>
                      </a: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latin typeface="Times New Roman"/>
                        </a:rPr>
                        <a:t> 16г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№ 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756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пр-кт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.</a:t>
                      </a: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Строителей д. 40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№ 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34165357"/>
                  </a:ext>
                </a:extLst>
              </a:tr>
              <a:tr h="32015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35" marR="6035" marT="6035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пр-кт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.</a:t>
                      </a: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Строителей д. 42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№ 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78085106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2393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8">
            <a:extLst>
              <a:ext uri="{FF2B5EF4-FFF2-40B4-BE49-F238E27FC236}">
                <a16:creationId xmlns:a16="http://schemas.microsoft.com/office/drawing/2014/main" id="{C62FF37F-D4EC-6245-A840-BD59FC3D1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000A7-80EF-A74E-B9BB-6C48495BC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16632"/>
            <a:ext cx="8312331" cy="459851"/>
          </a:xfrm>
          <a:noFill/>
        </p:spPr>
        <p:txBody>
          <a:bodyPr>
            <a:normAutofit fontScale="90000"/>
          </a:bodyPr>
          <a:lstStyle/>
          <a:p>
            <a:r>
              <a:rPr lang="ru-RU" sz="2000" b="1" dirty="0">
                <a:latin typeface="Formular" panose="02000000000000000000" pitchFamily="50" charset="-52"/>
                <a:cs typeface="Arial" panose="020B0604020202020204" pitchFamily="34" charset="0"/>
              </a:rPr>
              <a:t/>
            </a:r>
            <a:br>
              <a:rPr lang="ru-RU" sz="2000" b="1" dirty="0">
                <a:latin typeface="Formular" panose="02000000000000000000" pitchFamily="50" charset="-52"/>
                <a:cs typeface="Arial" panose="020B0604020202020204" pitchFamily="34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 текущего ремонта капитального характера</a:t>
            </a:r>
            <a:r>
              <a:rPr lang="ru-RU" sz="2000" b="1" dirty="0">
                <a:latin typeface="Formular" panose="02000000000000000000" pitchFamily="50" charset="-52"/>
                <a:cs typeface="Arial" panose="020B0604020202020204" pitchFamily="34" charset="0"/>
              </a:rPr>
              <a:t/>
            </a:r>
            <a:br>
              <a:rPr lang="ru-RU" sz="2000" b="1" dirty="0">
                <a:latin typeface="Formular" panose="02000000000000000000" pitchFamily="50" charset="-52"/>
                <a:cs typeface="Arial" panose="020B0604020202020204" pitchFamily="34" charset="0"/>
              </a:rPr>
            </a:br>
            <a:endParaRPr lang="ru-RU" sz="2000" b="1" dirty="0">
              <a:latin typeface="Formular" panose="02000000000000000000" pitchFamily="50" charset="-52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117" y="628759"/>
            <a:ext cx="3586015" cy="2689511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66" y="635883"/>
            <a:ext cx="3586015" cy="2689511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029" y="3384794"/>
            <a:ext cx="3222104" cy="2416578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37378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4839</TotalTime>
  <Words>4915</Words>
  <Application>Microsoft Office PowerPoint</Application>
  <PresentationFormat>Экран (4:3)</PresentationFormat>
  <Paragraphs>1225</Paragraphs>
  <Slides>59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4" baseType="lpstr">
      <vt:lpstr>Arial</vt:lpstr>
      <vt:lpstr>Calibri</vt:lpstr>
      <vt:lpstr>Formular</vt:lpstr>
      <vt:lpstr>Times New Roman</vt:lpstr>
      <vt:lpstr>Тема Office</vt:lpstr>
      <vt:lpstr>ООО Управляющая Компания  «ЖИЛЬЁ»</vt:lpstr>
      <vt:lpstr>Краткая характеристика ООО УК «ЖИЛЬЁ»</vt:lpstr>
      <vt:lpstr>Основные функции представительств УК «Жильё»</vt:lpstr>
      <vt:lpstr>Организация Единой диспетчерской службы  тел. 8 (8555) 350-660</vt:lpstr>
      <vt:lpstr>Информация о поступивших заявках за 2024 год</vt:lpstr>
      <vt:lpstr>Информация о поступивших заявках за 2024 год</vt:lpstr>
      <vt:lpstr>Презентация PowerPoint</vt:lpstr>
      <vt:lpstr>Выполнен текущий ремонт 53 подъездов капитального характера</vt:lpstr>
      <vt:lpstr> Выполнение  текущего ремонта капитального характера </vt:lpstr>
      <vt:lpstr>Выполнение текущего ремонта  подъездов капитального характера </vt:lpstr>
      <vt:lpstr>План текущего ремонта подъездов капитального характера на 2025 год </vt:lpstr>
      <vt:lpstr>Выполнен текущий ремонт кровли 10 661,29 кв. метров</vt:lpstr>
      <vt:lpstr>Выполнение текущего ремонта кровли</vt:lpstr>
      <vt:lpstr>Выполнен ремонт межпанельных швов 23 569,26 пог. метров</vt:lpstr>
      <vt:lpstr>Выполнен ремонт цоколей и входных групп 1 929,18 кв.м.</vt:lpstr>
      <vt:lpstr>Выполнение ремонта цоколя и входных групп</vt:lpstr>
      <vt:lpstr> Выполнен текущий ремонт внутридомовой инженерной системы  горячего, холодного  водоснабжения и центрального отопления </vt:lpstr>
      <vt:lpstr>Выполнение текущего ремонта внутридомовой инженерной системы  горячего, холодного  водоснабжения и центрального отопления</vt:lpstr>
      <vt:lpstr>Цели технического обслуживания электросетей в многоквартирном доме:  - поддержание работоспособности электросетей; - обеспечение их бесперебойной эксплуатации; - уменьшение износа оборудования; - сокращение количества поломок или полное их исключение. Также техническое обслуживание электросетей помогает: - предотвратить возгорания, аварии и пожары из-за коротких замыкании; - продлить срок службы электрооборудования. </vt:lpstr>
      <vt:lpstr>Выполнение работ по техническому обслуживанию инженерных сетей электроснабжения с целью уборки пыли, грязи, предотвращения несанкционированного подключения и прочих нарушений для обеспечения безопасности жильцов</vt:lpstr>
      <vt:lpstr>Выполнен вывоз снега с придомовых территорий  в 2024 году вывезено 52 828 куб.м. снега</vt:lpstr>
      <vt:lpstr>Вывоз снега с придомовых территорий в 2024 году</vt:lpstr>
      <vt:lpstr>Ежедневно по графику ведутся работы по уборке  крыш, входных групп козырьков от образовавшейся наледи, снежных шапок и сосулек</vt:lpstr>
      <vt:lpstr>Ежегодно проводятся мероприятия по защите населения и территорий в период весеннего половодья</vt:lpstr>
      <vt:lpstr>Произведен капитальный ремонт в 2024 году (Всего 35 МКД)  </vt:lpstr>
      <vt:lpstr>Произведен капитальный ремонт в 2024 году (Всего 35 МКД) </vt:lpstr>
      <vt:lpstr>План капитального ремонта на 2025 год (Всего 33 МКД)  </vt:lpstr>
      <vt:lpstr>План капитального ремонта на 2025 год (Всего 33 МКД) </vt:lpstr>
      <vt:lpstr>Реализована программа «НАШ ДВОР» в 2024 году </vt:lpstr>
      <vt:lpstr>Выполнение программы «Наш двор»</vt:lpstr>
      <vt:lpstr>Выполнение программы «Наш двор»</vt:lpstr>
      <vt:lpstr>Выполнение программы «Наш двор»</vt:lpstr>
      <vt:lpstr>План программы «НАШ ДВОР» на 2025 год </vt:lpstr>
      <vt:lpstr> Проведена Санитарная и формовочная обрезка деревьев </vt:lpstr>
      <vt:lpstr> Обрезка деревьев </vt:lpstr>
      <vt:lpstr> Обрезка деревьев </vt:lpstr>
      <vt:lpstr>Информация по тарифам в 2024 году</vt:lpstr>
      <vt:lpstr>Просроченная задолженность населения перед ООО УК «ЖИЛЬЁ» на 01 января 2025 года составляет 456 млн. 084 тыс. руб. </vt:lpstr>
      <vt:lpstr>Список домов с наибольшей задолженностью населения </vt:lpstr>
      <vt:lpstr>Мероприятия проведенные по взысканию задолженности в 2024 году</vt:lpstr>
      <vt:lpstr>Оплата населения по ООО УК «Жильё»</vt:lpstr>
      <vt:lpstr>Информация о просроченной задолженности ООО УК «Жильё» перед ресурсоснабжающими организациями на 01 января 2025 года (тыс. руб.)</vt:lpstr>
      <vt:lpstr>Мероприятия по выявлению некорректной передачи показаний по коммунальным ресурсам в 2024 году</vt:lpstr>
      <vt:lpstr>Проведено озеленение дворовых территорий  </vt:lpstr>
      <vt:lpstr>Озеленение дворовых территорий  </vt:lpstr>
      <vt:lpstr>Взаимодействие с Советами общественного самоуправления (СТОС)</vt:lpstr>
      <vt:lpstr>Презентация PowerPoint</vt:lpstr>
      <vt:lpstr>Добрые дела Управляющей Компании </vt:lpstr>
      <vt:lpstr>Добрые дела Управляющей Компании </vt:lpstr>
      <vt:lpstr>Взаимодействие с активными жителями </vt:lpstr>
      <vt:lpstr>Взаимодействие с активными жителями </vt:lpstr>
      <vt:lpstr>Выполнены работы силами жильцов по устройству парковки                             по адресу: улица Тукая дом 24</vt:lpstr>
      <vt:lpstr>Взаимодействие с Советами общественного самоуправления (СТОС)</vt:lpstr>
      <vt:lpstr>Новогоднее оформление дворов</vt:lpstr>
      <vt:lpstr>Новогоднее оформление дворов</vt:lpstr>
      <vt:lpstr>Добрые дела Управляющей Компании </vt:lpstr>
      <vt:lpstr> Управляющая компания принимает активное участие в благотворительных инициативах, направленных на поддержку местных сообществ и улучшение качества жизни наших жителей. Жильё активно учувствует в поставке гуманитарного груза на зону СВО.  Мы понимаем важность социальной ответственности  и стремимся внести значимый вклад в общее дело. Мы сотрудничаем с местными организациями и волонтерами, чтобы обеспечить максимальную эффективность нашей помощи. Участие в благотворительности – это не только наша обязанность, но и возможность сделать жизнь вокруг нас лучше.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ПК_1003</dc:creator>
  <cp:lastModifiedBy>NewUser</cp:lastModifiedBy>
  <cp:revision>559</cp:revision>
  <cp:lastPrinted>2025-02-28T13:40:31Z</cp:lastPrinted>
  <dcterms:created xsi:type="dcterms:W3CDTF">2023-11-29T08:51:09Z</dcterms:created>
  <dcterms:modified xsi:type="dcterms:W3CDTF">2025-03-03T05:16:40Z</dcterms:modified>
</cp:coreProperties>
</file>